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78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3" r:id="rId18"/>
    <p:sldId id="293" r:id="rId19"/>
    <p:sldId id="294" r:id="rId20"/>
    <p:sldId id="295" r:id="rId21"/>
    <p:sldId id="296" r:id="rId22"/>
    <p:sldId id="297" r:id="rId23"/>
    <p:sldId id="298" r:id="rId24"/>
    <p:sldId id="265" r:id="rId25"/>
    <p:sldId id="266" r:id="rId26"/>
    <p:sldId id="270" r:id="rId27"/>
    <p:sldId id="300" r:id="rId28"/>
    <p:sldId id="271" r:id="rId29"/>
    <p:sldId id="272" r:id="rId30"/>
    <p:sldId id="301" r:id="rId31"/>
    <p:sldId id="274" r:id="rId32"/>
    <p:sldId id="276" r:id="rId33"/>
    <p:sldId id="275" r:id="rId34"/>
    <p:sldId id="302" r:id="rId35"/>
    <p:sldId id="304" r:id="rId36"/>
    <p:sldId id="303" r:id="rId37"/>
    <p:sldId id="305" r:id="rId38"/>
    <p:sldId id="306" r:id="rId39"/>
    <p:sldId id="307" r:id="rId40"/>
    <p:sldId id="308" r:id="rId41"/>
    <p:sldId id="309" r:id="rId42"/>
    <p:sldId id="310" r:id="rId43"/>
    <p:sldId id="312" r:id="rId44"/>
    <p:sldId id="313" r:id="rId45"/>
    <p:sldId id="314" r:id="rId46"/>
    <p:sldId id="261" r:id="rId47"/>
    <p:sldId id="31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6"/>
    <a:srgbClr val="FF6A00"/>
    <a:srgbClr val="FFD886"/>
    <a:srgbClr val="EF6E9A"/>
    <a:srgbClr val="F25245"/>
    <a:srgbClr val="3BBEBE"/>
    <a:srgbClr val="695E78"/>
    <a:srgbClr val="319188"/>
    <a:srgbClr val="F7938B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3" autoAdjust="0"/>
    <p:restoredTop sz="94343" autoAdjust="0"/>
  </p:normalViewPr>
  <p:slideViewPr>
    <p:cSldViewPr snapToGrid="0">
      <p:cViewPr>
        <p:scale>
          <a:sx n="50" d="100"/>
          <a:sy n="50" d="100"/>
        </p:scale>
        <p:origin x="1440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1C43D-6FC2-45F4-9406-10C4D692DD1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22700-FAE2-4A15-9A7A-89004470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Hhhjfhjkhj</a:t>
            </a:r>
            <a:endParaRPr lang="en-US" dirty="0" smtClean="0"/>
          </a:p>
          <a:p>
            <a:r>
              <a:rPr lang="en-US" dirty="0" err="1" smtClean="0"/>
              <a:t>fjkjskdj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22700-FAE2-4A15-9A7A-89004470E0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4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6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C92AE-8981-45B2-A82B-CA436A0E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A7F8-CA5C-47C9-B9E2-EF5BE966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A8A6B-BAE0-461A-A898-0652F34A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0EAFB50-F9FE-425D-B5A4-CAD975C9A2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365" y="703830"/>
            <a:ext cx="5035723" cy="5447169"/>
          </a:xfrm>
          <a:custGeom>
            <a:avLst/>
            <a:gdLst>
              <a:gd name="connsiteX0" fmla="*/ 1022196 w 5035723"/>
              <a:gd name="connsiteY0" fmla="*/ 0 h 5447169"/>
              <a:gd name="connsiteX1" fmla="*/ 5035723 w 5035723"/>
              <a:gd name="connsiteY1" fmla="*/ 0 h 5447169"/>
              <a:gd name="connsiteX2" fmla="*/ 5035723 w 5035723"/>
              <a:gd name="connsiteY2" fmla="*/ 5447169 h 5447169"/>
              <a:gd name="connsiteX3" fmla="*/ 1025082 w 5035723"/>
              <a:gd name="connsiteY3" fmla="*/ 5447169 h 5447169"/>
              <a:gd name="connsiteX4" fmla="*/ 947777 w 5035723"/>
              <a:gd name="connsiteY4" fmla="*/ 5362113 h 5447169"/>
              <a:gd name="connsiteX5" fmla="*/ 0 w 5035723"/>
              <a:gd name="connsiteY5" fmla="*/ 2721997 h 5447169"/>
              <a:gd name="connsiteX6" fmla="*/ 947777 w 5035723"/>
              <a:gd name="connsiteY6" fmla="*/ 81882 h 544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723" h="5447169">
                <a:moveTo>
                  <a:pt x="1022196" y="0"/>
                </a:moveTo>
                <a:lnTo>
                  <a:pt x="5035723" y="0"/>
                </a:lnTo>
                <a:lnTo>
                  <a:pt x="5035723" y="5447169"/>
                </a:lnTo>
                <a:lnTo>
                  <a:pt x="1025082" y="5447169"/>
                </a:lnTo>
                <a:lnTo>
                  <a:pt x="947777" y="5362113"/>
                </a:lnTo>
                <a:cubicBezTo>
                  <a:pt x="355681" y="4644658"/>
                  <a:pt x="0" y="3724865"/>
                  <a:pt x="0" y="2721997"/>
                </a:cubicBezTo>
                <a:cubicBezTo>
                  <a:pt x="0" y="1719130"/>
                  <a:pt x="355681" y="799336"/>
                  <a:pt x="947777" y="8188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4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8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9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7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1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2035-02EE-4DD5-92C8-F0A596D38EF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8430-6234-405A-B58E-069588E4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8972" y="3094892"/>
            <a:ext cx="9340948" cy="68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A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120" y="3105835"/>
            <a:ext cx="918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pc="1000" dirty="0" err="1" smtClean="0">
                <a:solidFill>
                  <a:srgbClr val="FF6A00"/>
                </a:solidFill>
                <a:latin typeface="Gotham Light" pitchFamily="50" charset="0"/>
                <a:cs typeface="Gotham Light" pitchFamily="50" charset="0"/>
              </a:rPr>
              <a:t>Wordcamp</a:t>
            </a:r>
            <a:r>
              <a:rPr lang="en-US" sz="3600" b="1" spc="1000" dirty="0" smtClean="0">
                <a:solidFill>
                  <a:srgbClr val="FF6A00"/>
                </a:solidFill>
                <a:latin typeface="Gotham Light" pitchFamily="50" charset="0"/>
                <a:cs typeface="Gotham Light" pitchFamily="50" charset="0"/>
              </a:rPr>
              <a:t> Mombasa 2019</a:t>
            </a:r>
            <a:endParaRPr lang="en-US" sz="3600" b="1" spc="1000" dirty="0">
              <a:solidFill>
                <a:srgbClr val="FF6A00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25748"/>
            <a:ext cx="1448972" cy="3334043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89920" y="2025747"/>
            <a:ext cx="1448972" cy="3334043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3208029" y="3792302"/>
            <a:ext cx="7933480" cy="55489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155881" y="3784209"/>
            <a:ext cx="8287182" cy="571076"/>
          </a:xfrm>
          <a:prstGeom prst="parallelogram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149531" y="3784209"/>
            <a:ext cx="2176065" cy="554890"/>
          </a:xfrm>
          <a:prstGeom prst="parallelogram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27128" y="3692768"/>
            <a:ext cx="673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pc="-150" dirty="0" smtClean="0">
                <a:solidFill>
                  <a:schemeClr val="bg1"/>
                </a:solidFill>
                <a:latin typeface="Gotham"/>
                <a:cs typeface="Gotham Light" pitchFamily="50" charset="0"/>
              </a:rPr>
              <a:t>Role of E-commerce in business</a:t>
            </a:r>
            <a:endParaRPr lang="en-US" sz="3600" b="1" spc="-150" dirty="0">
              <a:solidFill>
                <a:schemeClr val="bg1"/>
              </a:solidFill>
              <a:latin typeface="Gotham"/>
              <a:cs typeface="Gotham Light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972" y="2763517"/>
            <a:ext cx="9340948" cy="14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A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8972" y="2763517"/>
            <a:ext cx="9340948" cy="146541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7" grpId="0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1537855" y="572412"/>
            <a:ext cx="9167091" cy="5943600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1770743" y="783770"/>
            <a:ext cx="8679543" cy="5486400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7840665" y="1129863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30374B"/>
                </a:solidFill>
                <a:latin typeface="Oswald" panose="02000503000000000000" pitchFamily="2" charset="0"/>
              </a:rPr>
              <a:t>Write a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16758-9D65-43C6-A388-D30BB15CA837}"/>
              </a:ext>
            </a:extLst>
          </p:cNvPr>
          <p:cNvSpPr txBox="1"/>
          <p:nvPr/>
        </p:nvSpPr>
        <p:spPr>
          <a:xfrm>
            <a:off x="7795857" y="161919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554" y="1201851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674884" y="2415114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Find Investors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00D5F-A4E0-49D5-A542-524F1D682004}"/>
              </a:ext>
            </a:extLst>
          </p:cNvPr>
          <p:cNvSpPr txBox="1"/>
          <p:nvPr/>
        </p:nvSpPr>
        <p:spPr>
          <a:xfrm>
            <a:off x="7763807" y="28685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0268A2-1900-441C-9FB9-C7AA1572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21" y="2458879"/>
            <a:ext cx="553049" cy="6265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561408" y="3817961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Marketing Research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958FFE-5F6C-4A18-9160-054359C36EDF}"/>
              </a:ext>
            </a:extLst>
          </p:cNvPr>
          <p:cNvSpPr txBox="1"/>
          <p:nvPr/>
        </p:nvSpPr>
        <p:spPr>
          <a:xfrm>
            <a:off x="7928491" y="42171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95" y="3910133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548172" y="5215020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Set Business Goals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FA7583-B68B-4D6B-8BC3-37C770141138}"/>
              </a:ext>
            </a:extLst>
          </p:cNvPr>
          <p:cNvSpPr txBox="1"/>
          <p:nvPr/>
        </p:nvSpPr>
        <p:spPr>
          <a:xfrm>
            <a:off x="7732462" y="559346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74B"/>
                </a:solidFill>
                <a:latin typeface="Oswald" panose="02000503000000000000" pitchFamily="2" charset="0"/>
              </a:rPr>
              <a:t>BUSINESS STARTUP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E16ED-0735-49A8-8020-E8037C889ABE}"/>
              </a:ext>
            </a:extLst>
          </p:cNvPr>
          <p:cNvGrpSpPr/>
          <p:nvPr/>
        </p:nvGrpSpPr>
        <p:grpSpPr>
          <a:xfrm>
            <a:off x="3267181" y="2654698"/>
            <a:ext cx="1089581" cy="1089580"/>
            <a:chOff x="4724400" y="2057400"/>
            <a:chExt cx="2743200" cy="2743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1BAE3E-C5BD-4AD1-990B-1F2AD7591925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C34434-4DDF-4B56-B92C-7F0EC181A366}"/>
                </a:ext>
              </a:extLst>
            </p:cNvPr>
            <p:cNvSpPr/>
            <p:nvPr/>
          </p:nvSpPr>
          <p:spPr>
            <a:xfrm>
              <a:off x="4987290" y="2320290"/>
              <a:ext cx="2217420" cy="221742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D343C0-849C-4EED-8F67-6A8A7B08823B}"/>
              </a:ext>
            </a:extLst>
          </p:cNvPr>
          <p:cNvGrpSpPr/>
          <p:nvPr/>
        </p:nvGrpSpPr>
        <p:grpSpPr>
          <a:xfrm>
            <a:off x="4220646" y="3188900"/>
            <a:ext cx="914037" cy="914037"/>
            <a:chOff x="4724400" y="2057400"/>
            <a:chExt cx="2743200" cy="27432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D245CB-7084-498B-B192-46A0571229BA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BB162C-EB5C-4DB0-87D5-ECAE70BAE6E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1D4F9-BDBF-416A-B385-9E6E0AAF07A4}"/>
              </a:ext>
            </a:extLst>
          </p:cNvPr>
          <p:cNvGrpSpPr/>
          <p:nvPr/>
        </p:nvGrpSpPr>
        <p:grpSpPr>
          <a:xfrm>
            <a:off x="1731805" y="782592"/>
            <a:ext cx="8718481" cy="5488178"/>
            <a:chOff x="2363802" y="1465988"/>
            <a:chExt cx="8718481" cy="5488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CBB754-B118-4364-B1A3-2913BA750048}"/>
                </a:ext>
              </a:extLst>
            </p:cNvPr>
            <p:cNvSpPr/>
            <p:nvPr/>
          </p:nvSpPr>
          <p:spPr>
            <a:xfrm>
              <a:off x="2363802" y="1465988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89A07F-5811-4F44-B8F8-B8A0EE80159F}"/>
                </a:ext>
              </a:extLst>
            </p:cNvPr>
            <p:cNvSpPr/>
            <p:nvPr/>
          </p:nvSpPr>
          <p:spPr>
            <a:xfrm>
              <a:off x="10837656" y="1467766"/>
              <a:ext cx="244627" cy="548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4123345" y="881213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374B"/>
                </a:solidFill>
                <a:latin typeface="Oswald" panose="02000503000000000000" pitchFamily="2" charset="0"/>
              </a:rPr>
              <a:t>Kenyan Online </a:t>
            </a:r>
            <a:r>
              <a:rPr lang="en-US" sz="3200" b="1" dirty="0" err="1" smtClean="0">
                <a:solidFill>
                  <a:srgbClr val="30374B"/>
                </a:solidFill>
                <a:latin typeface="Oswald" panose="02000503000000000000" pitchFamily="2" charset="0"/>
              </a:rPr>
              <a:t>Statistis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4C6EB3-6457-49EB-B434-307AC6901F85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980F623-48BC-48E0-86BF-CE04EEE0E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35EE1389-1C30-47AD-99DE-B5BF91A96E9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FB4167AC-0775-4E30-B27C-0B4DBA99C2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5B818B-6753-489A-9C7E-0994B9C3E212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79B0A65-9887-4609-9A97-3D5FDF531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Terminator 157">
              <a:extLst>
                <a:ext uri="{FF2B5EF4-FFF2-40B4-BE49-F238E27FC236}">
                  <a16:creationId xmlns:a16="http://schemas.microsoft.com/office/drawing/2014/main" id="{711F26D6-A038-4EE6-9D12-52EF95444E5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Terminator 158">
              <a:extLst>
                <a:ext uri="{FF2B5EF4-FFF2-40B4-BE49-F238E27FC236}">
                  <a16:creationId xmlns:a16="http://schemas.microsoft.com/office/drawing/2014/main" id="{FB7711DC-5409-4007-B6EE-94481381DCB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8575AD-C449-48BA-858F-F39A18B981B5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1D71F75-0821-4151-89B0-CD32289ECC5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Terminator 161">
              <a:extLst>
                <a:ext uri="{FF2B5EF4-FFF2-40B4-BE49-F238E27FC236}">
                  <a16:creationId xmlns:a16="http://schemas.microsoft.com/office/drawing/2014/main" id="{2BBC66DC-9A86-4E31-BDBC-11317E6F07F2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Terminator 162">
              <a:extLst>
                <a:ext uri="{FF2B5EF4-FFF2-40B4-BE49-F238E27FC236}">
                  <a16:creationId xmlns:a16="http://schemas.microsoft.com/office/drawing/2014/main" id="{F10725FD-FBDB-4C2B-A95D-EA1B739CA5FD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EBC0878-5431-4A3D-815E-4380F703E35A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89420A8-71F9-4EE6-A727-18DCA26FD8C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Terminator 165">
              <a:extLst>
                <a:ext uri="{FF2B5EF4-FFF2-40B4-BE49-F238E27FC236}">
                  <a16:creationId xmlns:a16="http://schemas.microsoft.com/office/drawing/2014/main" id="{4300DD23-FC47-4AD2-AD45-60EDA1B189B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Terminator 166">
              <a:extLst>
                <a:ext uri="{FF2B5EF4-FFF2-40B4-BE49-F238E27FC236}">
                  <a16:creationId xmlns:a16="http://schemas.microsoft.com/office/drawing/2014/main" id="{33AF01CA-9B51-4ED9-876F-E4A2827777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86FC21-6008-4631-94C6-391DDA487464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4BA2D8D-8E54-44CB-8935-C3738DAF980B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Terminator 169">
              <a:extLst>
                <a:ext uri="{FF2B5EF4-FFF2-40B4-BE49-F238E27FC236}">
                  <a16:creationId xmlns:a16="http://schemas.microsoft.com/office/drawing/2014/main" id="{6A7D0BF8-3A9A-4F05-A0A9-6C4EEB6233C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Terminator 170">
              <a:extLst>
                <a:ext uri="{FF2B5EF4-FFF2-40B4-BE49-F238E27FC236}">
                  <a16:creationId xmlns:a16="http://schemas.microsoft.com/office/drawing/2014/main" id="{79E68CC1-A7F8-418E-9469-C3C5451C101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4D03A62-8AFF-4FA2-9CAB-3793740C3648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22CC6E-D6FF-4A14-825E-D555067EA80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Terminator 173">
              <a:extLst>
                <a:ext uri="{FF2B5EF4-FFF2-40B4-BE49-F238E27FC236}">
                  <a16:creationId xmlns:a16="http://schemas.microsoft.com/office/drawing/2014/main" id="{4F29BB1E-33DC-4767-B8BA-EDCBFA2A0B3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Terminator 174">
              <a:extLst>
                <a:ext uri="{FF2B5EF4-FFF2-40B4-BE49-F238E27FC236}">
                  <a16:creationId xmlns:a16="http://schemas.microsoft.com/office/drawing/2014/main" id="{983EF0A6-13FA-478A-81DB-11E2EEFE75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D08828C-A755-49E0-A508-8226C9B3C8A8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8DDE4-EFC7-4DC4-8C4B-A20425BD633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Terminator 177">
              <a:extLst>
                <a:ext uri="{FF2B5EF4-FFF2-40B4-BE49-F238E27FC236}">
                  <a16:creationId xmlns:a16="http://schemas.microsoft.com/office/drawing/2014/main" id="{8B92E55A-5EC1-42CB-90AE-AA300BD0A924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Terminator 178">
              <a:extLst>
                <a:ext uri="{FF2B5EF4-FFF2-40B4-BE49-F238E27FC236}">
                  <a16:creationId xmlns:a16="http://schemas.microsoft.com/office/drawing/2014/main" id="{B9E48F0E-792F-42B7-A2D5-7A6ECEC1F846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72A165-532E-4C20-9955-4AC9407D8A0E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D5F9115-9662-4A5E-B462-1D1D663D3C8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Terminator 181">
              <a:extLst>
                <a:ext uri="{FF2B5EF4-FFF2-40B4-BE49-F238E27FC236}">
                  <a16:creationId xmlns:a16="http://schemas.microsoft.com/office/drawing/2014/main" id="{75AC53A9-E1B9-4448-93EE-B292F116C5D5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Terminator 182">
              <a:extLst>
                <a:ext uri="{FF2B5EF4-FFF2-40B4-BE49-F238E27FC236}">
                  <a16:creationId xmlns:a16="http://schemas.microsoft.com/office/drawing/2014/main" id="{886559C4-3909-4521-A530-C33CBCC7C95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/>
        </p:blipFill>
        <p:spPr>
          <a:xfrm>
            <a:off x="2076539" y="1403568"/>
            <a:ext cx="8038923" cy="40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4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1537855" y="572412"/>
            <a:ext cx="9167091" cy="5943600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1770743" y="783770"/>
            <a:ext cx="8679543" cy="5486400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7840665" y="1129863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30374B"/>
                </a:solidFill>
                <a:latin typeface="Oswald" panose="02000503000000000000" pitchFamily="2" charset="0"/>
              </a:rPr>
              <a:t>Write a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16758-9D65-43C6-A388-D30BB15CA837}"/>
              </a:ext>
            </a:extLst>
          </p:cNvPr>
          <p:cNvSpPr txBox="1"/>
          <p:nvPr/>
        </p:nvSpPr>
        <p:spPr>
          <a:xfrm>
            <a:off x="7795857" y="161919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554" y="1201851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674884" y="2415114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Find Investors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00D5F-A4E0-49D5-A542-524F1D682004}"/>
              </a:ext>
            </a:extLst>
          </p:cNvPr>
          <p:cNvSpPr txBox="1"/>
          <p:nvPr/>
        </p:nvSpPr>
        <p:spPr>
          <a:xfrm>
            <a:off x="7763807" y="28685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0268A2-1900-441C-9FB9-C7AA1572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21" y="2458879"/>
            <a:ext cx="553049" cy="6265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561408" y="3817961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Marketing Research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958FFE-5F6C-4A18-9160-054359C36EDF}"/>
              </a:ext>
            </a:extLst>
          </p:cNvPr>
          <p:cNvSpPr txBox="1"/>
          <p:nvPr/>
        </p:nvSpPr>
        <p:spPr>
          <a:xfrm>
            <a:off x="7928491" y="42171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95" y="3910133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548172" y="5215020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Set Business Goals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FA7583-B68B-4D6B-8BC3-37C770141138}"/>
              </a:ext>
            </a:extLst>
          </p:cNvPr>
          <p:cNvSpPr txBox="1"/>
          <p:nvPr/>
        </p:nvSpPr>
        <p:spPr>
          <a:xfrm>
            <a:off x="7732462" y="559346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74B"/>
                </a:solidFill>
                <a:latin typeface="Oswald" panose="02000503000000000000" pitchFamily="2" charset="0"/>
              </a:rPr>
              <a:t>BUSINESS STARTUP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E16ED-0735-49A8-8020-E8037C889ABE}"/>
              </a:ext>
            </a:extLst>
          </p:cNvPr>
          <p:cNvGrpSpPr/>
          <p:nvPr/>
        </p:nvGrpSpPr>
        <p:grpSpPr>
          <a:xfrm>
            <a:off x="3267181" y="2654698"/>
            <a:ext cx="1089581" cy="1089580"/>
            <a:chOff x="4724400" y="2057400"/>
            <a:chExt cx="2743200" cy="2743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1BAE3E-C5BD-4AD1-990B-1F2AD7591925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C34434-4DDF-4B56-B92C-7F0EC181A366}"/>
                </a:ext>
              </a:extLst>
            </p:cNvPr>
            <p:cNvSpPr/>
            <p:nvPr/>
          </p:nvSpPr>
          <p:spPr>
            <a:xfrm>
              <a:off x="4987290" y="2320290"/>
              <a:ext cx="2217420" cy="221742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D343C0-849C-4EED-8F67-6A8A7B08823B}"/>
              </a:ext>
            </a:extLst>
          </p:cNvPr>
          <p:cNvGrpSpPr/>
          <p:nvPr/>
        </p:nvGrpSpPr>
        <p:grpSpPr>
          <a:xfrm>
            <a:off x="4220646" y="3188900"/>
            <a:ext cx="914037" cy="914037"/>
            <a:chOff x="4724400" y="2057400"/>
            <a:chExt cx="2743200" cy="27432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D245CB-7084-498B-B192-46A0571229BA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BB162C-EB5C-4DB0-87D5-ECAE70BAE6E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1D4F9-BDBF-416A-B385-9E6E0AAF07A4}"/>
              </a:ext>
            </a:extLst>
          </p:cNvPr>
          <p:cNvGrpSpPr/>
          <p:nvPr/>
        </p:nvGrpSpPr>
        <p:grpSpPr>
          <a:xfrm>
            <a:off x="1731805" y="782592"/>
            <a:ext cx="8718481" cy="5488178"/>
            <a:chOff x="2363802" y="1465988"/>
            <a:chExt cx="8718481" cy="5488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CBB754-B118-4364-B1A3-2913BA750048}"/>
                </a:ext>
              </a:extLst>
            </p:cNvPr>
            <p:cNvSpPr/>
            <p:nvPr/>
          </p:nvSpPr>
          <p:spPr>
            <a:xfrm>
              <a:off x="2363802" y="1465988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89A07F-5811-4F44-B8F8-B8A0EE80159F}"/>
                </a:ext>
              </a:extLst>
            </p:cNvPr>
            <p:cNvSpPr/>
            <p:nvPr/>
          </p:nvSpPr>
          <p:spPr>
            <a:xfrm>
              <a:off x="10837656" y="1467766"/>
              <a:ext cx="244627" cy="548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4123345" y="881213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374B"/>
                </a:solidFill>
                <a:latin typeface="Oswald" panose="02000503000000000000" pitchFamily="2" charset="0"/>
              </a:rPr>
              <a:t>Kenyan Online </a:t>
            </a:r>
            <a:r>
              <a:rPr lang="en-US" sz="3200" b="1" dirty="0" err="1" smtClean="0">
                <a:solidFill>
                  <a:srgbClr val="30374B"/>
                </a:solidFill>
                <a:latin typeface="Oswald" panose="02000503000000000000" pitchFamily="2" charset="0"/>
              </a:rPr>
              <a:t>Statistis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4C6EB3-6457-49EB-B434-307AC6901F85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980F623-48BC-48E0-86BF-CE04EEE0E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35EE1389-1C30-47AD-99DE-B5BF91A96E9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FB4167AC-0775-4E30-B27C-0B4DBA99C2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5B818B-6753-489A-9C7E-0994B9C3E212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79B0A65-9887-4609-9A97-3D5FDF531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Terminator 157">
              <a:extLst>
                <a:ext uri="{FF2B5EF4-FFF2-40B4-BE49-F238E27FC236}">
                  <a16:creationId xmlns:a16="http://schemas.microsoft.com/office/drawing/2014/main" id="{711F26D6-A038-4EE6-9D12-52EF95444E5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Terminator 158">
              <a:extLst>
                <a:ext uri="{FF2B5EF4-FFF2-40B4-BE49-F238E27FC236}">
                  <a16:creationId xmlns:a16="http://schemas.microsoft.com/office/drawing/2014/main" id="{FB7711DC-5409-4007-B6EE-94481381DCB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8575AD-C449-48BA-858F-F39A18B981B5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1D71F75-0821-4151-89B0-CD32289ECC5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Terminator 161">
              <a:extLst>
                <a:ext uri="{FF2B5EF4-FFF2-40B4-BE49-F238E27FC236}">
                  <a16:creationId xmlns:a16="http://schemas.microsoft.com/office/drawing/2014/main" id="{2BBC66DC-9A86-4E31-BDBC-11317E6F07F2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Terminator 162">
              <a:extLst>
                <a:ext uri="{FF2B5EF4-FFF2-40B4-BE49-F238E27FC236}">
                  <a16:creationId xmlns:a16="http://schemas.microsoft.com/office/drawing/2014/main" id="{F10725FD-FBDB-4C2B-A95D-EA1B739CA5FD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EBC0878-5431-4A3D-815E-4380F703E35A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89420A8-71F9-4EE6-A727-18DCA26FD8C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Terminator 165">
              <a:extLst>
                <a:ext uri="{FF2B5EF4-FFF2-40B4-BE49-F238E27FC236}">
                  <a16:creationId xmlns:a16="http://schemas.microsoft.com/office/drawing/2014/main" id="{4300DD23-FC47-4AD2-AD45-60EDA1B189B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Terminator 166">
              <a:extLst>
                <a:ext uri="{FF2B5EF4-FFF2-40B4-BE49-F238E27FC236}">
                  <a16:creationId xmlns:a16="http://schemas.microsoft.com/office/drawing/2014/main" id="{33AF01CA-9B51-4ED9-876F-E4A2827777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86FC21-6008-4631-94C6-391DDA487464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4BA2D8D-8E54-44CB-8935-C3738DAF980B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Terminator 169">
              <a:extLst>
                <a:ext uri="{FF2B5EF4-FFF2-40B4-BE49-F238E27FC236}">
                  <a16:creationId xmlns:a16="http://schemas.microsoft.com/office/drawing/2014/main" id="{6A7D0BF8-3A9A-4F05-A0A9-6C4EEB6233C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Terminator 170">
              <a:extLst>
                <a:ext uri="{FF2B5EF4-FFF2-40B4-BE49-F238E27FC236}">
                  <a16:creationId xmlns:a16="http://schemas.microsoft.com/office/drawing/2014/main" id="{79E68CC1-A7F8-418E-9469-C3C5451C101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4D03A62-8AFF-4FA2-9CAB-3793740C3648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22CC6E-D6FF-4A14-825E-D555067EA80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Terminator 173">
              <a:extLst>
                <a:ext uri="{FF2B5EF4-FFF2-40B4-BE49-F238E27FC236}">
                  <a16:creationId xmlns:a16="http://schemas.microsoft.com/office/drawing/2014/main" id="{4F29BB1E-33DC-4767-B8BA-EDCBFA2A0B3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Terminator 174">
              <a:extLst>
                <a:ext uri="{FF2B5EF4-FFF2-40B4-BE49-F238E27FC236}">
                  <a16:creationId xmlns:a16="http://schemas.microsoft.com/office/drawing/2014/main" id="{983EF0A6-13FA-478A-81DB-11E2EEFE75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D08828C-A755-49E0-A508-8226C9B3C8A8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8DDE4-EFC7-4DC4-8C4B-A20425BD633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Terminator 177">
              <a:extLst>
                <a:ext uri="{FF2B5EF4-FFF2-40B4-BE49-F238E27FC236}">
                  <a16:creationId xmlns:a16="http://schemas.microsoft.com/office/drawing/2014/main" id="{8B92E55A-5EC1-42CB-90AE-AA300BD0A924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Terminator 178">
              <a:extLst>
                <a:ext uri="{FF2B5EF4-FFF2-40B4-BE49-F238E27FC236}">
                  <a16:creationId xmlns:a16="http://schemas.microsoft.com/office/drawing/2014/main" id="{B9E48F0E-792F-42B7-A2D5-7A6ECEC1F846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72A165-532E-4C20-9955-4AC9407D8A0E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D5F9115-9662-4A5E-B462-1D1D663D3C8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Terminator 181">
              <a:extLst>
                <a:ext uri="{FF2B5EF4-FFF2-40B4-BE49-F238E27FC236}">
                  <a16:creationId xmlns:a16="http://schemas.microsoft.com/office/drawing/2014/main" id="{75AC53A9-E1B9-4448-93EE-B292F116C5D5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Terminator 182">
              <a:extLst>
                <a:ext uri="{FF2B5EF4-FFF2-40B4-BE49-F238E27FC236}">
                  <a16:creationId xmlns:a16="http://schemas.microsoft.com/office/drawing/2014/main" id="{886559C4-3909-4521-A530-C33CBCC7C95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2082631" y="1453670"/>
            <a:ext cx="8026738" cy="39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0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1537855" y="572412"/>
            <a:ext cx="9167091" cy="5943600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1770743" y="783770"/>
            <a:ext cx="8679543" cy="5486400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7840665" y="1129863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30374B"/>
                </a:solidFill>
                <a:latin typeface="Oswald" panose="02000503000000000000" pitchFamily="2" charset="0"/>
              </a:rPr>
              <a:t>Write a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16758-9D65-43C6-A388-D30BB15CA837}"/>
              </a:ext>
            </a:extLst>
          </p:cNvPr>
          <p:cNvSpPr txBox="1"/>
          <p:nvPr/>
        </p:nvSpPr>
        <p:spPr>
          <a:xfrm>
            <a:off x="7795857" y="161919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554" y="1201851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674884" y="2415114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Find Investors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00D5F-A4E0-49D5-A542-524F1D682004}"/>
              </a:ext>
            </a:extLst>
          </p:cNvPr>
          <p:cNvSpPr txBox="1"/>
          <p:nvPr/>
        </p:nvSpPr>
        <p:spPr>
          <a:xfrm>
            <a:off x="7763807" y="28685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0268A2-1900-441C-9FB9-C7AA1572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21" y="2458879"/>
            <a:ext cx="553049" cy="6265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561408" y="3817961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Marketing Research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958FFE-5F6C-4A18-9160-054359C36EDF}"/>
              </a:ext>
            </a:extLst>
          </p:cNvPr>
          <p:cNvSpPr txBox="1"/>
          <p:nvPr/>
        </p:nvSpPr>
        <p:spPr>
          <a:xfrm>
            <a:off x="7928491" y="42171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95" y="3910133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548172" y="5215020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Set Business Goals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FA7583-B68B-4D6B-8BC3-37C770141138}"/>
              </a:ext>
            </a:extLst>
          </p:cNvPr>
          <p:cNvSpPr txBox="1"/>
          <p:nvPr/>
        </p:nvSpPr>
        <p:spPr>
          <a:xfrm>
            <a:off x="7732462" y="559346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74B"/>
                </a:solidFill>
                <a:latin typeface="Oswald" panose="02000503000000000000" pitchFamily="2" charset="0"/>
              </a:rPr>
              <a:t>BUSINESS STARTUP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E16ED-0735-49A8-8020-E8037C889ABE}"/>
              </a:ext>
            </a:extLst>
          </p:cNvPr>
          <p:cNvGrpSpPr/>
          <p:nvPr/>
        </p:nvGrpSpPr>
        <p:grpSpPr>
          <a:xfrm>
            <a:off x="3267181" y="2654698"/>
            <a:ext cx="1089581" cy="1089580"/>
            <a:chOff x="4724400" y="2057400"/>
            <a:chExt cx="2743200" cy="2743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1BAE3E-C5BD-4AD1-990B-1F2AD7591925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C34434-4DDF-4B56-B92C-7F0EC181A366}"/>
                </a:ext>
              </a:extLst>
            </p:cNvPr>
            <p:cNvSpPr/>
            <p:nvPr/>
          </p:nvSpPr>
          <p:spPr>
            <a:xfrm>
              <a:off x="4987290" y="2320290"/>
              <a:ext cx="2217420" cy="221742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D343C0-849C-4EED-8F67-6A8A7B08823B}"/>
              </a:ext>
            </a:extLst>
          </p:cNvPr>
          <p:cNvGrpSpPr/>
          <p:nvPr/>
        </p:nvGrpSpPr>
        <p:grpSpPr>
          <a:xfrm>
            <a:off x="4220646" y="3188900"/>
            <a:ext cx="914037" cy="914037"/>
            <a:chOff x="4724400" y="2057400"/>
            <a:chExt cx="2743200" cy="27432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D245CB-7084-498B-B192-46A0571229BA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BB162C-EB5C-4DB0-87D5-ECAE70BAE6E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1D4F9-BDBF-416A-B385-9E6E0AAF07A4}"/>
              </a:ext>
            </a:extLst>
          </p:cNvPr>
          <p:cNvGrpSpPr/>
          <p:nvPr/>
        </p:nvGrpSpPr>
        <p:grpSpPr>
          <a:xfrm>
            <a:off x="1731805" y="782592"/>
            <a:ext cx="8718481" cy="5488178"/>
            <a:chOff x="2363802" y="1465988"/>
            <a:chExt cx="8718481" cy="5488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CBB754-B118-4364-B1A3-2913BA750048}"/>
                </a:ext>
              </a:extLst>
            </p:cNvPr>
            <p:cNvSpPr/>
            <p:nvPr/>
          </p:nvSpPr>
          <p:spPr>
            <a:xfrm>
              <a:off x="2363802" y="1465988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89A07F-5811-4F44-B8F8-B8A0EE80159F}"/>
                </a:ext>
              </a:extLst>
            </p:cNvPr>
            <p:cNvSpPr/>
            <p:nvPr/>
          </p:nvSpPr>
          <p:spPr>
            <a:xfrm>
              <a:off x="10837656" y="1467766"/>
              <a:ext cx="244627" cy="548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4123345" y="881213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374B"/>
                </a:solidFill>
                <a:latin typeface="Oswald" panose="02000503000000000000" pitchFamily="2" charset="0"/>
              </a:rPr>
              <a:t>Kenyan Online </a:t>
            </a:r>
            <a:r>
              <a:rPr lang="en-US" sz="3200" b="1" dirty="0" err="1" smtClean="0">
                <a:solidFill>
                  <a:srgbClr val="30374B"/>
                </a:solidFill>
                <a:latin typeface="Oswald" panose="02000503000000000000" pitchFamily="2" charset="0"/>
              </a:rPr>
              <a:t>Statistis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4C6EB3-6457-49EB-B434-307AC6901F85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980F623-48BC-48E0-86BF-CE04EEE0E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35EE1389-1C30-47AD-99DE-B5BF91A96E9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FB4167AC-0775-4E30-B27C-0B4DBA99C2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5B818B-6753-489A-9C7E-0994B9C3E212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79B0A65-9887-4609-9A97-3D5FDF531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Terminator 157">
              <a:extLst>
                <a:ext uri="{FF2B5EF4-FFF2-40B4-BE49-F238E27FC236}">
                  <a16:creationId xmlns:a16="http://schemas.microsoft.com/office/drawing/2014/main" id="{711F26D6-A038-4EE6-9D12-52EF95444E5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Terminator 158">
              <a:extLst>
                <a:ext uri="{FF2B5EF4-FFF2-40B4-BE49-F238E27FC236}">
                  <a16:creationId xmlns:a16="http://schemas.microsoft.com/office/drawing/2014/main" id="{FB7711DC-5409-4007-B6EE-94481381DCB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8575AD-C449-48BA-858F-F39A18B981B5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1D71F75-0821-4151-89B0-CD32289ECC5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Terminator 161">
              <a:extLst>
                <a:ext uri="{FF2B5EF4-FFF2-40B4-BE49-F238E27FC236}">
                  <a16:creationId xmlns:a16="http://schemas.microsoft.com/office/drawing/2014/main" id="{2BBC66DC-9A86-4E31-BDBC-11317E6F07F2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Terminator 162">
              <a:extLst>
                <a:ext uri="{FF2B5EF4-FFF2-40B4-BE49-F238E27FC236}">
                  <a16:creationId xmlns:a16="http://schemas.microsoft.com/office/drawing/2014/main" id="{F10725FD-FBDB-4C2B-A95D-EA1B739CA5FD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EBC0878-5431-4A3D-815E-4380F703E35A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89420A8-71F9-4EE6-A727-18DCA26FD8C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Terminator 165">
              <a:extLst>
                <a:ext uri="{FF2B5EF4-FFF2-40B4-BE49-F238E27FC236}">
                  <a16:creationId xmlns:a16="http://schemas.microsoft.com/office/drawing/2014/main" id="{4300DD23-FC47-4AD2-AD45-60EDA1B189B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Terminator 166">
              <a:extLst>
                <a:ext uri="{FF2B5EF4-FFF2-40B4-BE49-F238E27FC236}">
                  <a16:creationId xmlns:a16="http://schemas.microsoft.com/office/drawing/2014/main" id="{33AF01CA-9B51-4ED9-876F-E4A2827777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86FC21-6008-4631-94C6-391DDA487464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4BA2D8D-8E54-44CB-8935-C3738DAF980B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Terminator 169">
              <a:extLst>
                <a:ext uri="{FF2B5EF4-FFF2-40B4-BE49-F238E27FC236}">
                  <a16:creationId xmlns:a16="http://schemas.microsoft.com/office/drawing/2014/main" id="{6A7D0BF8-3A9A-4F05-A0A9-6C4EEB6233C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Terminator 170">
              <a:extLst>
                <a:ext uri="{FF2B5EF4-FFF2-40B4-BE49-F238E27FC236}">
                  <a16:creationId xmlns:a16="http://schemas.microsoft.com/office/drawing/2014/main" id="{79E68CC1-A7F8-418E-9469-C3C5451C101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4D03A62-8AFF-4FA2-9CAB-3793740C3648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22CC6E-D6FF-4A14-825E-D555067EA80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Terminator 173">
              <a:extLst>
                <a:ext uri="{FF2B5EF4-FFF2-40B4-BE49-F238E27FC236}">
                  <a16:creationId xmlns:a16="http://schemas.microsoft.com/office/drawing/2014/main" id="{4F29BB1E-33DC-4767-B8BA-EDCBFA2A0B3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Terminator 174">
              <a:extLst>
                <a:ext uri="{FF2B5EF4-FFF2-40B4-BE49-F238E27FC236}">
                  <a16:creationId xmlns:a16="http://schemas.microsoft.com/office/drawing/2014/main" id="{983EF0A6-13FA-478A-81DB-11E2EEFE75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D08828C-A755-49E0-A508-8226C9B3C8A8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8DDE4-EFC7-4DC4-8C4B-A20425BD633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Terminator 177">
              <a:extLst>
                <a:ext uri="{FF2B5EF4-FFF2-40B4-BE49-F238E27FC236}">
                  <a16:creationId xmlns:a16="http://schemas.microsoft.com/office/drawing/2014/main" id="{8B92E55A-5EC1-42CB-90AE-AA300BD0A924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Terminator 178">
              <a:extLst>
                <a:ext uri="{FF2B5EF4-FFF2-40B4-BE49-F238E27FC236}">
                  <a16:creationId xmlns:a16="http://schemas.microsoft.com/office/drawing/2014/main" id="{B9E48F0E-792F-42B7-A2D5-7A6ECEC1F846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72A165-532E-4C20-9955-4AC9407D8A0E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D5F9115-9662-4A5E-B462-1D1D663D3C8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Terminator 181">
              <a:extLst>
                <a:ext uri="{FF2B5EF4-FFF2-40B4-BE49-F238E27FC236}">
                  <a16:creationId xmlns:a16="http://schemas.microsoft.com/office/drawing/2014/main" id="{75AC53A9-E1B9-4448-93EE-B292F116C5D5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Terminator 182">
              <a:extLst>
                <a:ext uri="{FF2B5EF4-FFF2-40B4-BE49-F238E27FC236}">
                  <a16:creationId xmlns:a16="http://schemas.microsoft.com/office/drawing/2014/main" id="{886559C4-3909-4521-A530-C33CBCC7C95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7"/>
          <a:stretch/>
        </p:blipFill>
        <p:spPr>
          <a:xfrm>
            <a:off x="2058554" y="1431305"/>
            <a:ext cx="8074893" cy="39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1537855" y="572412"/>
            <a:ext cx="9167091" cy="5943600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1770743" y="783770"/>
            <a:ext cx="8679543" cy="5486400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7840665" y="1129863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30374B"/>
                </a:solidFill>
                <a:latin typeface="Oswald" panose="02000503000000000000" pitchFamily="2" charset="0"/>
              </a:rPr>
              <a:t>Write a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16758-9D65-43C6-A388-D30BB15CA837}"/>
              </a:ext>
            </a:extLst>
          </p:cNvPr>
          <p:cNvSpPr txBox="1"/>
          <p:nvPr/>
        </p:nvSpPr>
        <p:spPr>
          <a:xfrm>
            <a:off x="7795857" y="161919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554" y="1201851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674884" y="2415114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Find Investors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00D5F-A4E0-49D5-A542-524F1D682004}"/>
              </a:ext>
            </a:extLst>
          </p:cNvPr>
          <p:cNvSpPr txBox="1"/>
          <p:nvPr/>
        </p:nvSpPr>
        <p:spPr>
          <a:xfrm>
            <a:off x="7763807" y="28685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0268A2-1900-441C-9FB9-C7AA1572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21" y="2458879"/>
            <a:ext cx="553049" cy="6265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561408" y="3817961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Marketing Research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958FFE-5F6C-4A18-9160-054359C36EDF}"/>
              </a:ext>
            </a:extLst>
          </p:cNvPr>
          <p:cNvSpPr txBox="1"/>
          <p:nvPr/>
        </p:nvSpPr>
        <p:spPr>
          <a:xfrm>
            <a:off x="7928491" y="42171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95" y="3910133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548172" y="5215020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Set Business Goals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FA7583-B68B-4D6B-8BC3-37C770141138}"/>
              </a:ext>
            </a:extLst>
          </p:cNvPr>
          <p:cNvSpPr txBox="1"/>
          <p:nvPr/>
        </p:nvSpPr>
        <p:spPr>
          <a:xfrm>
            <a:off x="7732462" y="559346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74B"/>
                </a:solidFill>
                <a:latin typeface="Oswald" panose="02000503000000000000" pitchFamily="2" charset="0"/>
              </a:rPr>
              <a:t>BUSINESS STARTUP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E16ED-0735-49A8-8020-E8037C889ABE}"/>
              </a:ext>
            </a:extLst>
          </p:cNvPr>
          <p:cNvGrpSpPr/>
          <p:nvPr/>
        </p:nvGrpSpPr>
        <p:grpSpPr>
          <a:xfrm>
            <a:off x="3267181" y="2654698"/>
            <a:ext cx="1089581" cy="1089580"/>
            <a:chOff x="4724400" y="2057400"/>
            <a:chExt cx="2743200" cy="2743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1BAE3E-C5BD-4AD1-990B-1F2AD7591925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C34434-4DDF-4B56-B92C-7F0EC181A366}"/>
                </a:ext>
              </a:extLst>
            </p:cNvPr>
            <p:cNvSpPr/>
            <p:nvPr/>
          </p:nvSpPr>
          <p:spPr>
            <a:xfrm>
              <a:off x="4987290" y="2320290"/>
              <a:ext cx="2217420" cy="221742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D343C0-849C-4EED-8F67-6A8A7B08823B}"/>
              </a:ext>
            </a:extLst>
          </p:cNvPr>
          <p:cNvGrpSpPr/>
          <p:nvPr/>
        </p:nvGrpSpPr>
        <p:grpSpPr>
          <a:xfrm>
            <a:off x="4220646" y="3188900"/>
            <a:ext cx="914037" cy="914037"/>
            <a:chOff x="4724400" y="2057400"/>
            <a:chExt cx="2743200" cy="27432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D245CB-7084-498B-B192-46A0571229BA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BB162C-EB5C-4DB0-87D5-ECAE70BAE6E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1D4F9-BDBF-416A-B385-9E6E0AAF07A4}"/>
              </a:ext>
            </a:extLst>
          </p:cNvPr>
          <p:cNvGrpSpPr/>
          <p:nvPr/>
        </p:nvGrpSpPr>
        <p:grpSpPr>
          <a:xfrm>
            <a:off x="1731805" y="782592"/>
            <a:ext cx="8718481" cy="5488178"/>
            <a:chOff x="2363802" y="1465988"/>
            <a:chExt cx="8718481" cy="5488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CBB754-B118-4364-B1A3-2913BA750048}"/>
                </a:ext>
              </a:extLst>
            </p:cNvPr>
            <p:cNvSpPr/>
            <p:nvPr/>
          </p:nvSpPr>
          <p:spPr>
            <a:xfrm>
              <a:off x="2363802" y="1465988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89A07F-5811-4F44-B8F8-B8A0EE80159F}"/>
                </a:ext>
              </a:extLst>
            </p:cNvPr>
            <p:cNvSpPr/>
            <p:nvPr/>
          </p:nvSpPr>
          <p:spPr>
            <a:xfrm>
              <a:off x="10837656" y="1467766"/>
              <a:ext cx="244627" cy="548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4123345" y="881213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374B"/>
                </a:solidFill>
                <a:latin typeface="Oswald" panose="02000503000000000000" pitchFamily="2" charset="0"/>
              </a:rPr>
              <a:t>Kenyan Online </a:t>
            </a:r>
            <a:r>
              <a:rPr lang="en-US" sz="3200" b="1" dirty="0" err="1" smtClean="0">
                <a:solidFill>
                  <a:srgbClr val="30374B"/>
                </a:solidFill>
                <a:latin typeface="Oswald" panose="02000503000000000000" pitchFamily="2" charset="0"/>
              </a:rPr>
              <a:t>Statistis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4C6EB3-6457-49EB-B434-307AC6901F85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980F623-48BC-48E0-86BF-CE04EEE0E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35EE1389-1C30-47AD-99DE-B5BF91A96E9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FB4167AC-0775-4E30-B27C-0B4DBA99C2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5B818B-6753-489A-9C7E-0994B9C3E212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79B0A65-9887-4609-9A97-3D5FDF531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Terminator 157">
              <a:extLst>
                <a:ext uri="{FF2B5EF4-FFF2-40B4-BE49-F238E27FC236}">
                  <a16:creationId xmlns:a16="http://schemas.microsoft.com/office/drawing/2014/main" id="{711F26D6-A038-4EE6-9D12-52EF95444E5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Terminator 158">
              <a:extLst>
                <a:ext uri="{FF2B5EF4-FFF2-40B4-BE49-F238E27FC236}">
                  <a16:creationId xmlns:a16="http://schemas.microsoft.com/office/drawing/2014/main" id="{FB7711DC-5409-4007-B6EE-94481381DCB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8575AD-C449-48BA-858F-F39A18B981B5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1D71F75-0821-4151-89B0-CD32289ECC5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Terminator 161">
              <a:extLst>
                <a:ext uri="{FF2B5EF4-FFF2-40B4-BE49-F238E27FC236}">
                  <a16:creationId xmlns:a16="http://schemas.microsoft.com/office/drawing/2014/main" id="{2BBC66DC-9A86-4E31-BDBC-11317E6F07F2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Terminator 162">
              <a:extLst>
                <a:ext uri="{FF2B5EF4-FFF2-40B4-BE49-F238E27FC236}">
                  <a16:creationId xmlns:a16="http://schemas.microsoft.com/office/drawing/2014/main" id="{F10725FD-FBDB-4C2B-A95D-EA1B739CA5FD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EBC0878-5431-4A3D-815E-4380F703E35A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89420A8-71F9-4EE6-A727-18DCA26FD8C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Terminator 165">
              <a:extLst>
                <a:ext uri="{FF2B5EF4-FFF2-40B4-BE49-F238E27FC236}">
                  <a16:creationId xmlns:a16="http://schemas.microsoft.com/office/drawing/2014/main" id="{4300DD23-FC47-4AD2-AD45-60EDA1B189B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Terminator 166">
              <a:extLst>
                <a:ext uri="{FF2B5EF4-FFF2-40B4-BE49-F238E27FC236}">
                  <a16:creationId xmlns:a16="http://schemas.microsoft.com/office/drawing/2014/main" id="{33AF01CA-9B51-4ED9-876F-E4A2827777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86FC21-6008-4631-94C6-391DDA487464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4BA2D8D-8E54-44CB-8935-C3738DAF980B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Terminator 169">
              <a:extLst>
                <a:ext uri="{FF2B5EF4-FFF2-40B4-BE49-F238E27FC236}">
                  <a16:creationId xmlns:a16="http://schemas.microsoft.com/office/drawing/2014/main" id="{6A7D0BF8-3A9A-4F05-A0A9-6C4EEB6233C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Terminator 170">
              <a:extLst>
                <a:ext uri="{FF2B5EF4-FFF2-40B4-BE49-F238E27FC236}">
                  <a16:creationId xmlns:a16="http://schemas.microsoft.com/office/drawing/2014/main" id="{79E68CC1-A7F8-418E-9469-C3C5451C101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4D03A62-8AFF-4FA2-9CAB-3793740C3648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22CC6E-D6FF-4A14-825E-D555067EA80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Terminator 173">
              <a:extLst>
                <a:ext uri="{FF2B5EF4-FFF2-40B4-BE49-F238E27FC236}">
                  <a16:creationId xmlns:a16="http://schemas.microsoft.com/office/drawing/2014/main" id="{4F29BB1E-33DC-4767-B8BA-EDCBFA2A0B3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Terminator 174">
              <a:extLst>
                <a:ext uri="{FF2B5EF4-FFF2-40B4-BE49-F238E27FC236}">
                  <a16:creationId xmlns:a16="http://schemas.microsoft.com/office/drawing/2014/main" id="{983EF0A6-13FA-478A-81DB-11E2EEFE75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D08828C-A755-49E0-A508-8226C9B3C8A8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8DDE4-EFC7-4DC4-8C4B-A20425BD633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Terminator 177">
              <a:extLst>
                <a:ext uri="{FF2B5EF4-FFF2-40B4-BE49-F238E27FC236}">
                  <a16:creationId xmlns:a16="http://schemas.microsoft.com/office/drawing/2014/main" id="{8B92E55A-5EC1-42CB-90AE-AA300BD0A924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Terminator 178">
              <a:extLst>
                <a:ext uri="{FF2B5EF4-FFF2-40B4-BE49-F238E27FC236}">
                  <a16:creationId xmlns:a16="http://schemas.microsoft.com/office/drawing/2014/main" id="{B9E48F0E-792F-42B7-A2D5-7A6ECEC1F846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72A165-532E-4C20-9955-4AC9407D8A0E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D5F9115-9662-4A5E-B462-1D1D663D3C8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Terminator 181">
              <a:extLst>
                <a:ext uri="{FF2B5EF4-FFF2-40B4-BE49-F238E27FC236}">
                  <a16:creationId xmlns:a16="http://schemas.microsoft.com/office/drawing/2014/main" id="{75AC53A9-E1B9-4448-93EE-B292F116C5D5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Terminator 182">
              <a:extLst>
                <a:ext uri="{FF2B5EF4-FFF2-40B4-BE49-F238E27FC236}">
                  <a16:creationId xmlns:a16="http://schemas.microsoft.com/office/drawing/2014/main" id="{886559C4-3909-4521-A530-C33CBCC7C95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9"/>
          <a:stretch/>
        </p:blipFill>
        <p:spPr>
          <a:xfrm>
            <a:off x="2101460" y="1421328"/>
            <a:ext cx="7989081" cy="4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1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1537855" y="572412"/>
            <a:ext cx="9167091" cy="5943600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1770743" y="783770"/>
            <a:ext cx="8679543" cy="5486400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7840665" y="1129863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30374B"/>
                </a:solidFill>
                <a:latin typeface="Oswald" panose="02000503000000000000" pitchFamily="2" charset="0"/>
              </a:rPr>
              <a:t>Write a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16758-9D65-43C6-A388-D30BB15CA837}"/>
              </a:ext>
            </a:extLst>
          </p:cNvPr>
          <p:cNvSpPr txBox="1"/>
          <p:nvPr/>
        </p:nvSpPr>
        <p:spPr>
          <a:xfrm>
            <a:off x="7795857" y="161919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554" y="1201851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674884" y="2415114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Find Investors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00D5F-A4E0-49D5-A542-524F1D682004}"/>
              </a:ext>
            </a:extLst>
          </p:cNvPr>
          <p:cNvSpPr txBox="1"/>
          <p:nvPr/>
        </p:nvSpPr>
        <p:spPr>
          <a:xfrm>
            <a:off x="7763807" y="28685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0268A2-1900-441C-9FB9-C7AA1572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21" y="2458879"/>
            <a:ext cx="553049" cy="6265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561408" y="3817961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Marketing Research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958FFE-5F6C-4A18-9160-054359C36EDF}"/>
              </a:ext>
            </a:extLst>
          </p:cNvPr>
          <p:cNvSpPr txBox="1"/>
          <p:nvPr/>
        </p:nvSpPr>
        <p:spPr>
          <a:xfrm>
            <a:off x="7928491" y="42171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95" y="3910133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548172" y="5215020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Set Business Goals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FA7583-B68B-4D6B-8BC3-37C770141138}"/>
              </a:ext>
            </a:extLst>
          </p:cNvPr>
          <p:cNvSpPr txBox="1"/>
          <p:nvPr/>
        </p:nvSpPr>
        <p:spPr>
          <a:xfrm>
            <a:off x="7732462" y="559346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74B"/>
                </a:solidFill>
                <a:latin typeface="Oswald" panose="02000503000000000000" pitchFamily="2" charset="0"/>
              </a:rPr>
              <a:t>BUSINESS STARTUP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E16ED-0735-49A8-8020-E8037C889ABE}"/>
              </a:ext>
            </a:extLst>
          </p:cNvPr>
          <p:cNvGrpSpPr/>
          <p:nvPr/>
        </p:nvGrpSpPr>
        <p:grpSpPr>
          <a:xfrm>
            <a:off x="3267181" y="2654698"/>
            <a:ext cx="1089581" cy="1089580"/>
            <a:chOff x="4724400" y="2057400"/>
            <a:chExt cx="2743200" cy="2743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1BAE3E-C5BD-4AD1-990B-1F2AD7591925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C34434-4DDF-4B56-B92C-7F0EC181A366}"/>
                </a:ext>
              </a:extLst>
            </p:cNvPr>
            <p:cNvSpPr/>
            <p:nvPr/>
          </p:nvSpPr>
          <p:spPr>
            <a:xfrm>
              <a:off x="4987290" y="2320290"/>
              <a:ext cx="2217420" cy="221742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D343C0-849C-4EED-8F67-6A8A7B08823B}"/>
              </a:ext>
            </a:extLst>
          </p:cNvPr>
          <p:cNvGrpSpPr/>
          <p:nvPr/>
        </p:nvGrpSpPr>
        <p:grpSpPr>
          <a:xfrm>
            <a:off x="4220646" y="3188900"/>
            <a:ext cx="914037" cy="914037"/>
            <a:chOff x="4724400" y="2057400"/>
            <a:chExt cx="2743200" cy="27432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D245CB-7084-498B-B192-46A0571229BA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BB162C-EB5C-4DB0-87D5-ECAE70BAE6E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1D4F9-BDBF-416A-B385-9E6E0AAF07A4}"/>
              </a:ext>
            </a:extLst>
          </p:cNvPr>
          <p:cNvGrpSpPr/>
          <p:nvPr/>
        </p:nvGrpSpPr>
        <p:grpSpPr>
          <a:xfrm>
            <a:off x="1731805" y="782592"/>
            <a:ext cx="8718481" cy="5488178"/>
            <a:chOff x="2363802" y="1465988"/>
            <a:chExt cx="8718481" cy="5488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CBB754-B118-4364-B1A3-2913BA750048}"/>
                </a:ext>
              </a:extLst>
            </p:cNvPr>
            <p:cNvSpPr/>
            <p:nvPr/>
          </p:nvSpPr>
          <p:spPr>
            <a:xfrm>
              <a:off x="2363802" y="1465988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89A07F-5811-4F44-B8F8-B8A0EE80159F}"/>
                </a:ext>
              </a:extLst>
            </p:cNvPr>
            <p:cNvSpPr/>
            <p:nvPr/>
          </p:nvSpPr>
          <p:spPr>
            <a:xfrm>
              <a:off x="10837656" y="1467766"/>
              <a:ext cx="244627" cy="548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4123345" y="881213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374B"/>
                </a:solidFill>
                <a:latin typeface="Oswald" panose="02000503000000000000" pitchFamily="2" charset="0"/>
              </a:rPr>
              <a:t>Kenyan Online </a:t>
            </a:r>
            <a:r>
              <a:rPr lang="en-US" sz="3200" b="1" dirty="0" err="1" smtClean="0">
                <a:solidFill>
                  <a:srgbClr val="30374B"/>
                </a:solidFill>
                <a:latin typeface="Oswald" panose="02000503000000000000" pitchFamily="2" charset="0"/>
              </a:rPr>
              <a:t>Statistis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4C6EB3-6457-49EB-B434-307AC6901F85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980F623-48BC-48E0-86BF-CE04EEE0E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35EE1389-1C30-47AD-99DE-B5BF91A96E9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FB4167AC-0775-4E30-B27C-0B4DBA99C2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5B818B-6753-489A-9C7E-0994B9C3E212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79B0A65-9887-4609-9A97-3D5FDF531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Terminator 157">
              <a:extLst>
                <a:ext uri="{FF2B5EF4-FFF2-40B4-BE49-F238E27FC236}">
                  <a16:creationId xmlns:a16="http://schemas.microsoft.com/office/drawing/2014/main" id="{711F26D6-A038-4EE6-9D12-52EF95444E5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Terminator 158">
              <a:extLst>
                <a:ext uri="{FF2B5EF4-FFF2-40B4-BE49-F238E27FC236}">
                  <a16:creationId xmlns:a16="http://schemas.microsoft.com/office/drawing/2014/main" id="{FB7711DC-5409-4007-B6EE-94481381DCB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8575AD-C449-48BA-858F-F39A18B981B5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1D71F75-0821-4151-89B0-CD32289ECC5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Terminator 161">
              <a:extLst>
                <a:ext uri="{FF2B5EF4-FFF2-40B4-BE49-F238E27FC236}">
                  <a16:creationId xmlns:a16="http://schemas.microsoft.com/office/drawing/2014/main" id="{2BBC66DC-9A86-4E31-BDBC-11317E6F07F2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Terminator 162">
              <a:extLst>
                <a:ext uri="{FF2B5EF4-FFF2-40B4-BE49-F238E27FC236}">
                  <a16:creationId xmlns:a16="http://schemas.microsoft.com/office/drawing/2014/main" id="{F10725FD-FBDB-4C2B-A95D-EA1B739CA5FD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EBC0878-5431-4A3D-815E-4380F703E35A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89420A8-71F9-4EE6-A727-18DCA26FD8C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Terminator 165">
              <a:extLst>
                <a:ext uri="{FF2B5EF4-FFF2-40B4-BE49-F238E27FC236}">
                  <a16:creationId xmlns:a16="http://schemas.microsoft.com/office/drawing/2014/main" id="{4300DD23-FC47-4AD2-AD45-60EDA1B189B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Terminator 166">
              <a:extLst>
                <a:ext uri="{FF2B5EF4-FFF2-40B4-BE49-F238E27FC236}">
                  <a16:creationId xmlns:a16="http://schemas.microsoft.com/office/drawing/2014/main" id="{33AF01CA-9B51-4ED9-876F-E4A2827777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86FC21-6008-4631-94C6-391DDA487464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4BA2D8D-8E54-44CB-8935-C3738DAF980B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Terminator 169">
              <a:extLst>
                <a:ext uri="{FF2B5EF4-FFF2-40B4-BE49-F238E27FC236}">
                  <a16:creationId xmlns:a16="http://schemas.microsoft.com/office/drawing/2014/main" id="{6A7D0BF8-3A9A-4F05-A0A9-6C4EEB6233C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Terminator 170">
              <a:extLst>
                <a:ext uri="{FF2B5EF4-FFF2-40B4-BE49-F238E27FC236}">
                  <a16:creationId xmlns:a16="http://schemas.microsoft.com/office/drawing/2014/main" id="{79E68CC1-A7F8-418E-9469-C3C5451C101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4D03A62-8AFF-4FA2-9CAB-3793740C3648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22CC6E-D6FF-4A14-825E-D555067EA80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Terminator 173">
              <a:extLst>
                <a:ext uri="{FF2B5EF4-FFF2-40B4-BE49-F238E27FC236}">
                  <a16:creationId xmlns:a16="http://schemas.microsoft.com/office/drawing/2014/main" id="{4F29BB1E-33DC-4767-B8BA-EDCBFA2A0B3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Terminator 174">
              <a:extLst>
                <a:ext uri="{FF2B5EF4-FFF2-40B4-BE49-F238E27FC236}">
                  <a16:creationId xmlns:a16="http://schemas.microsoft.com/office/drawing/2014/main" id="{983EF0A6-13FA-478A-81DB-11E2EEFE75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D08828C-A755-49E0-A508-8226C9B3C8A8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8DDE4-EFC7-4DC4-8C4B-A20425BD633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Terminator 177">
              <a:extLst>
                <a:ext uri="{FF2B5EF4-FFF2-40B4-BE49-F238E27FC236}">
                  <a16:creationId xmlns:a16="http://schemas.microsoft.com/office/drawing/2014/main" id="{8B92E55A-5EC1-42CB-90AE-AA300BD0A924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Terminator 178">
              <a:extLst>
                <a:ext uri="{FF2B5EF4-FFF2-40B4-BE49-F238E27FC236}">
                  <a16:creationId xmlns:a16="http://schemas.microsoft.com/office/drawing/2014/main" id="{B9E48F0E-792F-42B7-A2D5-7A6ECEC1F846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72A165-532E-4C20-9955-4AC9407D8A0E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D5F9115-9662-4A5E-B462-1D1D663D3C8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Terminator 181">
              <a:extLst>
                <a:ext uri="{FF2B5EF4-FFF2-40B4-BE49-F238E27FC236}">
                  <a16:creationId xmlns:a16="http://schemas.microsoft.com/office/drawing/2014/main" id="{75AC53A9-E1B9-4448-93EE-B292F116C5D5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Terminator 182">
              <a:extLst>
                <a:ext uri="{FF2B5EF4-FFF2-40B4-BE49-F238E27FC236}">
                  <a16:creationId xmlns:a16="http://schemas.microsoft.com/office/drawing/2014/main" id="{886559C4-3909-4521-A530-C33CBCC7C95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8"/>
          <a:stretch/>
        </p:blipFill>
        <p:spPr>
          <a:xfrm>
            <a:off x="2091840" y="1452989"/>
            <a:ext cx="8008320" cy="39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0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1537855" y="572412"/>
            <a:ext cx="9167091" cy="5943600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1770743" y="783770"/>
            <a:ext cx="8679543" cy="5486400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7840665" y="1129863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30374B"/>
                </a:solidFill>
                <a:latin typeface="Oswald" panose="02000503000000000000" pitchFamily="2" charset="0"/>
              </a:rPr>
              <a:t>Write a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16758-9D65-43C6-A388-D30BB15CA837}"/>
              </a:ext>
            </a:extLst>
          </p:cNvPr>
          <p:cNvSpPr txBox="1"/>
          <p:nvPr/>
        </p:nvSpPr>
        <p:spPr>
          <a:xfrm>
            <a:off x="7795857" y="161919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554" y="1201851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674884" y="2415114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Find Investors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00D5F-A4E0-49D5-A542-524F1D682004}"/>
              </a:ext>
            </a:extLst>
          </p:cNvPr>
          <p:cNvSpPr txBox="1"/>
          <p:nvPr/>
        </p:nvSpPr>
        <p:spPr>
          <a:xfrm>
            <a:off x="7763807" y="28685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0268A2-1900-441C-9FB9-C7AA1572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21" y="2458879"/>
            <a:ext cx="553049" cy="6265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561408" y="3817961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Marketing Research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958FFE-5F6C-4A18-9160-054359C36EDF}"/>
              </a:ext>
            </a:extLst>
          </p:cNvPr>
          <p:cNvSpPr txBox="1"/>
          <p:nvPr/>
        </p:nvSpPr>
        <p:spPr>
          <a:xfrm>
            <a:off x="7928491" y="42171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95" y="3910133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548172" y="5215020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Set Business Goals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FA7583-B68B-4D6B-8BC3-37C770141138}"/>
              </a:ext>
            </a:extLst>
          </p:cNvPr>
          <p:cNvSpPr txBox="1"/>
          <p:nvPr/>
        </p:nvSpPr>
        <p:spPr>
          <a:xfrm>
            <a:off x="7732462" y="559346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74B"/>
                </a:solidFill>
                <a:latin typeface="Oswald" panose="02000503000000000000" pitchFamily="2" charset="0"/>
              </a:rPr>
              <a:t>BUSINESS STARTUP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E16ED-0735-49A8-8020-E8037C889ABE}"/>
              </a:ext>
            </a:extLst>
          </p:cNvPr>
          <p:cNvGrpSpPr/>
          <p:nvPr/>
        </p:nvGrpSpPr>
        <p:grpSpPr>
          <a:xfrm>
            <a:off x="3267181" y="2654698"/>
            <a:ext cx="1089581" cy="1089580"/>
            <a:chOff x="4724400" y="2057400"/>
            <a:chExt cx="2743200" cy="2743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1BAE3E-C5BD-4AD1-990B-1F2AD7591925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C34434-4DDF-4B56-B92C-7F0EC181A366}"/>
                </a:ext>
              </a:extLst>
            </p:cNvPr>
            <p:cNvSpPr/>
            <p:nvPr/>
          </p:nvSpPr>
          <p:spPr>
            <a:xfrm>
              <a:off x="4987290" y="2320290"/>
              <a:ext cx="2217420" cy="221742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D343C0-849C-4EED-8F67-6A8A7B08823B}"/>
              </a:ext>
            </a:extLst>
          </p:cNvPr>
          <p:cNvGrpSpPr/>
          <p:nvPr/>
        </p:nvGrpSpPr>
        <p:grpSpPr>
          <a:xfrm>
            <a:off x="4220646" y="3188900"/>
            <a:ext cx="914037" cy="914037"/>
            <a:chOff x="4724400" y="2057400"/>
            <a:chExt cx="2743200" cy="27432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D245CB-7084-498B-B192-46A0571229BA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BB162C-EB5C-4DB0-87D5-ECAE70BAE6E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1D4F9-BDBF-416A-B385-9E6E0AAF07A4}"/>
              </a:ext>
            </a:extLst>
          </p:cNvPr>
          <p:cNvGrpSpPr/>
          <p:nvPr/>
        </p:nvGrpSpPr>
        <p:grpSpPr>
          <a:xfrm>
            <a:off x="1731805" y="782592"/>
            <a:ext cx="8718481" cy="5488178"/>
            <a:chOff x="2363802" y="1465988"/>
            <a:chExt cx="8718481" cy="5488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CBB754-B118-4364-B1A3-2913BA750048}"/>
                </a:ext>
              </a:extLst>
            </p:cNvPr>
            <p:cNvSpPr/>
            <p:nvPr/>
          </p:nvSpPr>
          <p:spPr>
            <a:xfrm>
              <a:off x="2363802" y="1465988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89A07F-5811-4F44-B8F8-B8A0EE80159F}"/>
                </a:ext>
              </a:extLst>
            </p:cNvPr>
            <p:cNvSpPr/>
            <p:nvPr/>
          </p:nvSpPr>
          <p:spPr>
            <a:xfrm>
              <a:off x="10837656" y="1467766"/>
              <a:ext cx="244627" cy="548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4123345" y="881213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374B"/>
                </a:solidFill>
                <a:latin typeface="Oswald" panose="02000503000000000000" pitchFamily="2" charset="0"/>
              </a:rPr>
              <a:t>Kenyan Online </a:t>
            </a:r>
            <a:r>
              <a:rPr lang="en-US" sz="3200" b="1" dirty="0" err="1" smtClean="0">
                <a:solidFill>
                  <a:srgbClr val="30374B"/>
                </a:solidFill>
                <a:latin typeface="Oswald" panose="02000503000000000000" pitchFamily="2" charset="0"/>
              </a:rPr>
              <a:t>Statistis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4C6EB3-6457-49EB-B434-307AC6901F85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980F623-48BC-48E0-86BF-CE04EEE0E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35EE1389-1C30-47AD-99DE-B5BF91A96E9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FB4167AC-0775-4E30-B27C-0B4DBA99C2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5B818B-6753-489A-9C7E-0994B9C3E212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79B0A65-9887-4609-9A97-3D5FDF531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Terminator 157">
              <a:extLst>
                <a:ext uri="{FF2B5EF4-FFF2-40B4-BE49-F238E27FC236}">
                  <a16:creationId xmlns:a16="http://schemas.microsoft.com/office/drawing/2014/main" id="{711F26D6-A038-4EE6-9D12-52EF95444E5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Terminator 158">
              <a:extLst>
                <a:ext uri="{FF2B5EF4-FFF2-40B4-BE49-F238E27FC236}">
                  <a16:creationId xmlns:a16="http://schemas.microsoft.com/office/drawing/2014/main" id="{FB7711DC-5409-4007-B6EE-94481381DCB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8575AD-C449-48BA-858F-F39A18B981B5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1D71F75-0821-4151-89B0-CD32289ECC5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Terminator 161">
              <a:extLst>
                <a:ext uri="{FF2B5EF4-FFF2-40B4-BE49-F238E27FC236}">
                  <a16:creationId xmlns:a16="http://schemas.microsoft.com/office/drawing/2014/main" id="{2BBC66DC-9A86-4E31-BDBC-11317E6F07F2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Terminator 162">
              <a:extLst>
                <a:ext uri="{FF2B5EF4-FFF2-40B4-BE49-F238E27FC236}">
                  <a16:creationId xmlns:a16="http://schemas.microsoft.com/office/drawing/2014/main" id="{F10725FD-FBDB-4C2B-A95D-EA1B739CA5FD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EBC0878-5431-4A3D-815E-4380F703E35A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89420A8-71F9-4EE6-A727-18DCA26FD8C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Terminator 165">
              <a:extLst>
                <a:ext uri="{FF2B5EF4-FFF2-40B4-BE49-F238E27FC236}">
                  <a16:creationId xmlns:a16="http://schemas.microsoft.com/office/drawing/2014/main" id="{4300DD23-FC47-4AD2-AD45-60EDA1B189B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Terminator 166">
              <a:extLst>
                <a:ext uri="{FF2B5EF4-FFF2-40B4-BE49-F238E27FC236}">
                  <a16:creationId xmlns:a16="http://schemas.microsoft.com/office/drawing/2014/main" id="{33AF01CA-9B51-4ED9-876F-E4A2827777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86FC21-6008-4631-94C6-391DDA487464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4BA2D8D-8E54-44CB-8935-C3738DAF980B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Terminator 169">
              <a:extLst>
                <a:ext uri="{FF2B5EF4-FFF2-40B4-BE49-F238E27FC236}">
                  <a16:creationId xmlns:a16="http://schemas.microsoft.com/office/drawing/2014/main" id="{6A7D0BF8-3A9A-4F05-A0A9-6C4EEB6233C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Terminator 170">
              <a:extLst>
                <a:ext uri="{FF2B5EF4-FFF2-40B4-BE49-F238E27FC236}">
                  <a16:creationId xmlns:a16="http://schemas.microsoft.com/office/drawing/2014/main" id="{79E68CC1-A7F8-418E-9469-C3C5451C101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4D03A62-8AFF-4FA2-9CAB-3793740C3648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22CC6E-D6FF-4A14-825E-D555067EA80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Terminator 173">
              <a:extLst>
                <a:ext uri="{FF2B5EF4-FFF2-40B4-BE49-F238E27FC236}">
                  <a16:creationId xmlns:a16="http://schemas.microsoft.com/office/drawing/2014/main" id="{4F29BB1E-33DC-4767-B8BA-EDCBFA2A0B3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Terminator 174">
              <a:extLst>
                <a:ext uri="{FF2B5EF4-FFF2-40B4-BE49-F238E27FC236}">
                  <a16:creationId xmlns:a16="http://schemas.microsoft.com/office/drawing/2014/main" id="{983EF0A6-13FA-478A-81DB-11E2EEFE75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D08828C-A755-49E0-A508-8226C9B3C8A8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8DDE4-EFC7-4DC4-8C4B-A20425BD633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Terminator 177">
              <a:extLst>
                <a:ext uri="{FF2B5EF4-FFF2-40B4-BE49-F238E27FC236}">
                  <a16:creationId xmlns:a16="http://schemas.microsoft.com/office/drawing/2014/main" id="{8B92E55A-5EC1-42CB-90AE-AA300BD0A924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Terminator 178">
              <a:extLst>
                <a:ext uri="{FF2B5EF4-FFF2-40B4-BE49-F238E27FC236}">
                  <a16:creationId xmlns:a16="http://schemas.microsoft.com/office/drawing/2014/main" id="{B9E48F0E-792F-42B7-A2D5-7A6ECEC1F846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72A165-532E-4C20-9955-4AC9407D8A0E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D5F9115-9662-4A5E-B462-1D1D663D3C8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Terminator 181">
              <a:extLst>
                <a:ext uri="{FF2B5EF4-FFF2-40B4-BE49-F238E27FC236}">
                  <a16:creationId xmlns:a16="http://schemas.microsoft.com/office/drawing/2014/main" id="{75AC53A9-E1B9-4448-93EE-B292F116C5D5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Terminator 182">
              <a:extLst>
                <a:ext uri="{FF2B5EF4-FFF2-40B4-BE49-F238E27FC236}">
                  <a16:creationId xmlns:a16="http://schemas.microsoft.com/office/drawing/2014/main" id="{886559C4-3909-4521-A530-C33CBCC7C95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3"/>
          <a:stretch/>
        </p:blipFill>
        <p:spPr>
          <a:xfrm>
            <a:off x="2108829" y="1464347"/>
            <a:ext cx="7987950" cy="39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5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1537855" y="572412"/>
            <a:ext cx="9167091" cy="5943600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1770743" y="783770"/>
            <a:ext cx="8679543" cy="5486400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7840665" y="1129863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30374B"/>
                </a:solidFill>
                <a:latin typeface="Oswald" panose="02000503000000000000" pitchFamily="2" charset="0"/>
              </a:rPr>
              <a:t>Write a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16758-9D65-43C6-A388-D30BB15CA837}"/>
              </a:ext>
            </a:extLst>
          </p:cNvPr>
          <p:cNvSpPr txBox="1"/>
          <p:nvPr/>
        </p:nvSpPr>
        <p:spPr>
          <a:xfrm>
            <a:off x="7795857" y="161919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554" y="1201851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674884" y="2415114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Find Investors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00D5F-A4E0-49D5-A542-524F1D682004}"/>
              </a:ext>
            </a:extLst>
          </p:cNvPr>
          <p:cNvSpPr txBox="1"/>
          <p:nvPr/>
        </p:nvSpPr>
        <p:spPr>
          <a:xfrm>
            <a:off x="7763807" y="28685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0268A2-1900-441C-9FB9-C7AA1572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21" y="2458879"/>
            <a:ext cx="553049" cy="6265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561408" y="3817961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Marketing Research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958FFE-5F6C-4A18-9160-054359C36EDF}"/>
              </a:ext>
            </a:extLst>
          </p:cNvPr>
          <p:cNvSpPr txBox="1"/>
          <p:nvPr/>
        </p:nvSpPr>
        <p:spPr>
          <a:xfrm>
            <a:off x="7928491" y="42171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95" y="3910133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548172" y="5215020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Set Business Goals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FA7583-B68B-4D6B-8BC3-37C770141138}"/>
              </a:ext>
            </a:extLst>
          </p:cNvPr>
          <p:cNvSpPr txBox="1"/>
          <p:nvPr/>
        </p:nvSpPr>
        <p:spPr>
          <a:xfrm>
            <a:off x="7732462" y="559346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74B"/>
                </a:solidFill>
                <a:latin typeface="Oswald" panose="02000503000000000000" pitchFamily="2" charset="0"/>
              </a:rPr>
              <a:t>BUSINESS STARTUP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E16ED-0735-49A8-8020-E8037C889ABE}"/>
              </a:ext>
            </a:extLst>
          </p:cNvPr>
          <p:cNvGrpSpPr/>
          <p:nvPr/>
        </p:nvGrpSpPr>
        <p:grpSpPr>
          <a:xfrm>
            <a:off x="3267181" y="2654698"/>
            <a:ext cx="1089581" cy="1089580"/>
            <a:chOff x="4724400" y="2057400"/>
            <a:chExt cx="2743200" cy="2743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1BAE3E-C5BD-4AD1-990B-1F2AD7591925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C34434-4DDF-4B56-B92C-7F0EC181A366}"/>
                </a:ext>
              </a:extLst>
            </p:cNvPr>
            <p:cNvSpPr/>
            <p:nvPr/>
          </p:nvSpPr>
          <p:spPr>
            <a:xfrm>
              <a:off x="4987290" y="2320290"/>
              <a:ext cx="2217420" cy="221742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D343C0-849C-4EED-8F67-6A8A7B08823B}"/>
              </a:ext>
            </a:extLst>
          </p:cNvPr>
          <p:cNvGrpSpPr/>
          <p:nvPr/>
        </p:nvGrpSpPr>
        <p:grpSpPr>
          <a:xfrm>
            <a:off x="4220646" y="3188900"/>
            <a:ext cx="914037" cy="914037"/>
            <a:chOff x="4724400" y="2057400"/>
            <a:chExt cx="2743200" cy="27432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D245CB-7084-498B-B192-46A0571229BA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BB162C-EB5C-4DB0-87D5-ECAE70BAE6E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1D4F9-BDBF-416A-B385-9E6E0AAF07A4}"/>
              </a:ext>
            </a:extLst>
          </p:cNvPr>
          <p:cNvGrpSpPr/>
          <p:nvPr/>
        </p:nvGrpSpPr>
        <p:grpSpPr>
          <a:xfrm>
            <a:off x="1731805" y="782592"/>
            <a:ext cx="8718481" cy="5488178"/>
            <a:chOff x="2363802" y="1465988"/>
            <a:chExt cx="8718481" cy="5488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CBB754-B118-4364-B1A3-2913BA750048}"/>
                </a:ext>
              </a:extLst>
            </p:cNvPr>
            <p:cNvSpPr/>
            <p:nvPr/>
          </p:nvSpPr>
          <p:spPr>
            <a:xfrm>
              <a:off x="2363802" y="1465988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89A07F-5811-4F44-B8F8-B8A0EE80159F}"/>
                </a:ext>
              </a:extLst>
            </p:cNvPr>
            <p:cNvSpPr/>
            <p:nvPr/>
          </p:nvSpPr>
          <p:spPr>
            <a:xfrm>
              <a:off x="10837656" y="1467766"/>
              <a:ext cx="244627" cy="548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4123345" y="881213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374B"/>
                </a:solidFill>
                <a:latin typeface="Oswald" panose="02000503000000000000" pitchFamily="2" charset="0"/>
              </a:rPr>
              <a:t>Kenyan Online </a:t>
            </a:r>
            <a:r>
              <a:rPr lang="en-US" sz="3200" b="1" dirty="0" err="1" smtClean="0">
                <a:solidFill>
                  <a:srgbClr val="30374B"/>
                </a:solidFill>
                <a:latin typeface="Oswald" panose="02000503000000000000" pitchFamily="2" charset="0"/>
              </a:rPr>
              <a:t>Statistis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4C6EB3-6457-49EB-B434-307AC6901F85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980F623-48BC-48E0-86BF-CE04EEE0E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35EE1389-1C30-47AD-99DE-B5BF91A96E9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FB4167AC-0775-4E30-B27C-0B4DBA99C2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5B818B-6753-489A-9C7E-0994B9C3E212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79B0A65-9887-4609-9A97-3D5FDF531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Terminator 157">
              <a:extLst>
                <a:ext uri="{FF2B5EF4-FFF2-40B4-BE49-F238E27FC236}">
                  <a16:creationId xmlns:a16="http://schemas.microsoft.com/office/drawing/2014/main" id="{711F26D6-A038-4EE6-9D12-52EF95444E5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Terminator 158">
              <a:extLst>
                <a:ext uri="{FF2B5EF4-FFF2-40B4-BE49-F238E27FC236}">
                  <a16:creationId xmlns:a16="http://schemas.microsoft.com/office/drawing/2014/main" id="{FB7711DC-5409-4007-B6EE-94481381DCB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8575AD-C449-48BA-858F-F39A18B981B5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1D71F75-0821-4151-89B0-CD32289ECC5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Terminator 161">
              <a:extLst>
                <a:ext uri="{FF2B5EF4-FFF2-40B4-BE49-F238E27FC236}">
                  <a16:creationId xmlns:a16="http://schemas.microsoft.com/office/drawing/2014/main" id="{2BBC66DC-9A86-4E31-BDBC-11317E6F07F2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Terminator 162">
              <a:extLst>
                <a:ext uri="{FF2B5EF4-FFF2-40B4-BE49-F238E27FC236}">
                  <a16:creationId xmlns:a16="http://schemas.microsoft.com/office/drawing/2014/main" id="{F10725FD-FBDB-4C2B-A95D-EA1B739CA5FD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EBC0878-5431-4A3D-815E-4380F703E35A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89420A8-71F9-4EE6-A727-18DCA26FD8C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Terminator 165">
              <a:extLst>
                <a:ext uri="{FF2B5EF4-FFF2-40B4-BE49-F238E27FC236}">
                  <a16:creationId xmlns:a16="http://schemas.microsoft.com/office/drawing/2014/main" id="{4300DD23-FC47-4AD2-AD45-60EDA1B189B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Terminator 166">
              <a:extLst>
                <a:ext uri="{FF2B5EF4-FFF2-40B4-BE49-F238E27FC236}">
                  <a16:creationId xmlns:a16="http://schemas.microsoft.com/office/drawing/2014/main" id="{33AF01CA-9B51-4ED9-876F-E4A2827777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86FC21-6008-4631-94C6-391DDA487464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4BA2D8D-8E54-44CB-8935-C3738DAF980B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Terminator 169">
              <a:extLst>
                <a:ext uri="{FF2B5EF4-FFF2-40B4-BE49-F238E27FC236}">
                  <a16:creationId xmlns:a16="http://schemas.microsoft.com/office/drawing/2014/main" id="{6A7D0BF8-3A9A-4F05-A0A9-6C4EEB6233C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Terminator 170">
              <a:extLst>
                <a:ext uri="{FF2B5EF4-FFF2-40B4-BE49-F238E27FC236}">
                  <a16:creationId xmlns:a16="http://schemas.microsoft.com/office/drawing/2014/main" id="{79E68CC1-A7F8-418E-9469-C3C5451C101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4D03A62-8AFF-4FA2-9CAB-3793740C3648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22CC6E-D6FF-4A14-825E-D555067EA80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Terminator 173">
              <a:extLst>
                <a:ext uri="{FF2B5EF4-FFF2-40B4-BE49-F238E27FC236}">
                  <a16:creationId xmlns:a16="http://schemas.microsoft.com/office/drawing/2014/main" id="{4F29BB1E-33DC-4767-B8BA-EDCBFA2A0B3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Terminator 174">
              <a:extLst>
                <a:ext uri="{FF2B5EF4-FFF2-40B4-BE49-F238E27FC236}">
                  <a16:creationId xmlns:a16="http://schemas.microsoft.com/office/drawing/2014/main" id="{983EF0A6-13FA-478A-81DB-11E2EEFE75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D08828C-A755-49E0-A508-8226C9B3C8A8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8DDE4-EFC7-4DC4-8C4B-A20425BD633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Terminator 177">
              <a:extLst>
                <a:ext uri="{FF2B5EF4-FFF2-40B4-BE49-F238E27FC236}">
                  <a16:creationId xmlns:a16="http://schemas.microsoft.com/office/drawing/2014/main" id="{8B92E55A-5EC1-42CB-90AE-AA300BD0A924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Terminator 178">
              <a:extLst>
                <a:ext uri="{FF2B5EF4-FFF2-40B4-BE49-F238E27FC236}">
                  <a16:creationId xmlns:a16="http://schemas.microsoft.com/office/drawing/2014/main" id="{B9E48F0E-792F-42B7-A2D5-7A6ECEC1F846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72A165-532E-4C20-9955-4AC9407D8A0E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D5F9115-9662-4A5E-B462-1D1D663D3C8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Terminator 181">
              <a:extLst>
                <a:ext uri="{FF2B5EF4-FFF2-40B4-BE49-F238E27FC236}">
                  <a16:creationId xmlns:a16="http://schemas.microsoft.com/office/drawing/2014/main" id="{75AC53A9-E1B9-4448-93EE-B292F116C5D5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Terminator 182">
              <a:extLst>
                <a:ext uri="{FF2B5EF4-FFF2-40B4-BE49-F238E27FC236}">
                  <a16:creationId xmlns:a16="http://schemas.microsoft.com/office/drawing/2014/main" id="{886559C4-3909-4521-A530-C33CBCC7C95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/>
        </p:blipFill>
        <p:spPr>
          <a:xfrm>
            <a:off x="2168069" y="1449691"/>
            <a:ext cx="7855862" cy="39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245" y="738326"/>
            <a:ext cx="11310845" cy="6359209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935825" y="764554"/>
            <a:ext cx="5996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What is E-Commerce?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672" y="2664010"/>
              <a:ext cx="515816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6038811" y="372867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78" y="5434364"/>
            <a:ext cx="2494935" cy="93393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35401" y="3178487"/>
            <a:ext cx="5908949" cy="177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5450" y="3312015"/>
            <a:ext cx="5685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  <a:r>
              <a:rPr lang="en-US" sz="2800" dirty="0"/>
              <a:t>-</a:t>
            </a:r>
            <a:r>
              <a:rPr lang="en-US" sz="2800" b="1" dirty="0"/>
              <a:t>Commerce</a:t>
            </a:r>
            <a:r>
              <a:rPr lang="en-US" sz="2800" dirty="0"/>
              <a:t> </a:t>
            </a:r>
            <a:r>
              <a:rPr lang="en-US" sz="2800" dirty="0" smtClean="0"/>
              <a:t>means </a:t>
            </a:r>
            <a:r>
              <a:rPr lang="en-US" sz="2800" dirty="0"/>
              <a:t>buying </a:t>
            </a:r>
            <a:r>
              <a:rPr lang="en-US" sz="2800" dirty="0" smtClean="0"/>
              <a:t>and selling </a:t>
            </a:r>
            <a:r>
              <a:rPr lang="en-US" sz="2800" dirty="0"/>
              <a:t>of goods, products, </a:t>
            </a:r>
            <a:r>
              <a:rPr lang="en-US" sz="2800" dirty="0" smtClean="0"/>
              <a:t>or services </a:t>
            </a:r>
            <a:r>
              <a:rPr lang="en-US" sz="2800" dirty="0"/>
              <a:t>over the internet.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29313" y="5180513"/>
            <a:ext cx="5261246" cy="317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44409" y="5227542"/>
            <a:ext cx="4525464" cy="242942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39905" y="5223166"/>
            <a:ext cx="4845936" cy="260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103789" y="2934593"/>
            <a:ext cx="2620329" cy="317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625 -4.4444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4A44D65-32E6-4C39-BF89-058862338902}"/>
              </a:ext>
            </a:extLst>
          </p:cNvPr>
          <p:cNvGrpSpPr/>
          <p:nvPr/>
        </p:nvGrpSpPr>
        <p:grpSpPr>
          <a:xfrm>
            <a:off x="1226004" y="2762250"/>
            <a:ext cx="1991632" cy="2627086"/>
            <a:chOff x="6826704" y="2762250"/>
            <a:chExt cx="1991632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7B8B887-7E16-4D3C-AEE7-7E9FD0E73F05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rgbClr val="F25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4086C3-89D4-48AF-BA02-D0D069BDD99A}"/>
                </a:ext>
              </a:extLst>
            </p:cNvPr>
            <p:cNvSpPr txBox="1"/>
            <p:nvPr/>
          </p:nvSpPr>
          <p:spPr>
            <a:xfrm>
              <a:off x="6909255" y="4036189"/>
              <a:ext cx="1909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Lower Operational Costs</a:t>
              </a:r>
              <a:endPara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63B9D4-C710-4650-BF7B-E106CF3889C7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5794AE9-132E-49C6-A28D-142CED6E9C99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A484D1-738E-4385-9C68-FD06A03D0BBC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B19A9A-C31C-42A5-9887-F775E74E1881}"/>
                </a:ext>
              </a:extLst>
            </p:cNvPr>
            <p:cNvGrpSpPr/>
            <p:nvPr/>
          </p:nvGrpSpPr>
          <p:grpSpPr>
            <a:xfrm>
              <a:off x="8212190" y="5097993"/>
              <a:ext cx="73669" cy="78586"/>
              <a:chOff x="8212190" y="5097993"/>
              <a:chExt cx="73669" cy="78586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B8EB982-BF8F-4755-8DEB-569A5C3E6B04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7993"/>
                <a:ext cx="0" cy="73670"/>
              </a:xfrm>
              <a:prstGeom prst="line">
                <a:avLst/>
              </a:prstGeom>
              <a:ln w="19050">
                <a:solidFill>
                  <a:srgbClr val="F252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ADFDB4-1CCE-4341-A293-D6BA171DD7A5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39744"/>
                <a:ext cx="0" cy="73669"/>
              </a:xfrm>
              <a:prstGeom prst="line">
                <a:avLst/>
              </a:prstGeom>
              <a:ln w="19050">
                <a:solidFill>
                  <a:srgbClr val="F252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667143-93DC-4266-BD99-74226D875F89}"/>
              </a:ext>
            </a:extLst>
          </p:cNvPr>
          <p:cNvGrpSpPr/>
          <p:nvPr/>
        </p:nvGrpSpPr>
        <p:grpSpPr>
          <a:xfrm>
            <a:off x="3217636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4CBEBF1-5985-4CBE-9260-60D1E21359FB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693DC0-F93E-4721-91AA-D02700B951A1}"/>
                </a:ext>
              </a:extLst>
            </p:cNvPr>
            <p:cNvSpPr txBox="1"/>
            <p:nvPr/>
          </p:nvSpPr>
          <p:spPr>
            <a:xfrm>
              <a:off x="6972754" y="3954041"/>
              <a:ext cx="13901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Overcome Geographical Limitations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A3AF99-5E21-47E7-869A-A37506190811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80CF9644-0CBD-4A26-B50C-6ABD75EAC552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608156-33F2-43D9-8662-4675FE5A1F1B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14A7B1-C1C8-467D-A01B-D36542CB9EFF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BDAA465-547B-4ECC-B6D1-E1369A58660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5A0CB8A-40D1-4202-839B-7945E0946D98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690CB8-19D3-44FB-9668-D3551C256C04}"/>
              </a:ext>
            </a:extLst>
          </p:cNvPr>
          <p:cNvGrpSpPr/>
          <p:nvPr/>
        </p:nvGrpSpPr>
        <p:grpSpPr>
          <a:xfrm>
            <a:off x="5209268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69CC1D8-6BB4-42AF-8166-4A4B13F2634C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8373C7-B44A-496C-A470-7C0E55DB4CB2}"/>
                </a:ext>
              </a:extLst>
            </p:cNvPr>
            <p:cNvSpPr txBox="1"/>
            <p:nvPr/>
          </p:nvSpPr>
          <p:spPr>
            <a:xfrm>
              <a:off x="7016410" y="3834757"/>
              <a:ext cx="13901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Start Up Cost is Low compared to traditional retail businesses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B63A35E-5D43-4E2C-BD12-A249E5095189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195CAEA5-6B3B-43CF-B972-04DCF8530D2A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261731F-65AD-494A-93C3-224626E8DC46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43228A5-EB8B-460F-94B3-FD902854FB0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6914F63-5F7B-4010-9A84-07C0B93B181F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AEC45D4-52F0-4A1E-A7C1-6436DB9EC128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982032-8D0D-45F5-81A4-97522FE374BB}"/>
              </a:ext>
            </a:extLst>
          </p:cNvPr>
          <p:cNvGrpSpPr/>
          <p:nvPr/>
        </p:nvGrpSpPr>
        <p:grpSpPr>
          <a:xfrm>
            <a:off x="7200900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E800397-DDF6-4D6D-81C4-F9C701D1DC17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924C71-0417-4B37-890A-FAF04698DBDC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It is dynamic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9564CB9-86D0-4423-8479-6282920FC3B2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Top Corners Rounded 59">
              <a:extLst>
                <a:ext uri="{FF2B5EF4-FFF2-40B4-BE49-F238E27FC236}">
                  <a16:creationId xmlns:a16="http://schemas.microsoft.com/office/drawing/2014/main" id="{A66F4937-901D-46A0-8A1E-6FD3620E2AB3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607E23E-6DB9-4B6C-A03D-2481134F76B1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9789B4D-36FC-4DEF-9A65-AC05619B44F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D15CEFA-6FF8-4F70-86D5-7D949FEDC71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68BC60F-A209-42C9-897C-6992ABA4D1FF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2A0E88-89DD-40C1-88C7-2D72EA93C344}"/>
              </a:ext>
            </a:extLst>
          </p:cNvPr>
          <p:cNvGrpSpPr/>
          <p:nvPr/>
        </p:nvGrpSpPr>
        <p:grpSpPr>
          <a:xfrm>
            <a:off x="9192532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BAEB57C4-A200-4A58-B987-ABD074E33D45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56DF39-2CFF-43C6-A3C7-0985E3DE441B}"/>
                </a:ext>
              </a:extLst>
            </p:cNvPr>
            <p:cNvSpPr txBox="1"/>
            <p:nvPr/>
          </p:nvSpPr>
          <p:spPr>
            <a:xfrm>
              <a:off x="6998154" y="3901650"/>
              <a:ext cx="13901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Easy to obtain data compared to retail business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1B9F581-F306-404E-94C4-7FBFE2D9DC43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EC6B1A3D-06C0-42EF-9776-242718BB4456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73671A0-6D5C-4905-83BB-4A17A2430130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95B0E8-070A-4576-B161-3F5C1365D88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E876A88-A0E1-489B-A5F9-95274CE90F69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30B2B4D-A7B7-4DEF-930B-6A91B0EC1CDD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Freeform 47">
            <a:extLst>
              <a:ext uri="{FF2B5EF4-FFF2-40B4-BE49-F238E27FC236}">
                <a16:creationId xmlns:a16="http://schemas.microsoft.com/office/drawing/2014/main" id="{F33E8645-AA12-4BA2-891D-28FE6531ECF2}"/>
              </a:ext>
            </a:extLst>
          </p:cNvPr>
          <p:cNvSpPr>
            <a:spLocks noEditPoints="1"/>
          </p:cNvSpPr>
          <p:nvPr/>
        </p:nvSpPr>
        <p:spPr bwMode="auto">
          <a:xfrm>
            <a:off x="9751282" y="2990850"/>
            <a:ext cx="652108" cy="685800"/>
          </a:xfrm>
          <a:custGeom>
            <a:avLst/>
            <a:gdLst>
              <a:gd name="T0" fmla="*/ 2147483646 w 57"/>
              <a:gd name="T1" fmla="*/ 2147483646 h 67"/>
              <a:gd name="T2" fmla="*/ 2147483646 w 57"/>
              <a:gd name="T3" fmla="*/ 2147483646 h 67"/>
              <a:gd name="T4" fmla="*/ 2147483646 w 57"/>
              <a:gd name="T5" fmla="*/ 2147483646 h 67"/>
              <a:gd name="T6" fmla="*/ 2147483646 w 57"/>
              <a:gd name="T7" fmla="*/ 2147483646 h 67"/>
              <a:gd name="T8" fmla="*/ 2147483646 w 57"/>
              <a:gd name="T9" fmla="*/ 2147483646 h 67"/>
              <a:gd name="T10" fmla="*/ 0 w 57"/>
              <a:gd name="T11" fmla="*/ 2147483646 h 67"/>
              <a:gd name="T12" fmla="*/ 2147483646 w 57"/>
              <a:gd name="T13" fmla="*/ 2147483646 h 67"/>
              <a:gd name="T14" fmla="*/ 2147483646 w 57"/>
              <a:gd name="T15" fmla="*/ 2147483646 h 67"/>
              <a:gd name="T16" fmla="*/ 2147483646 w 57"/>
              <a:gd name="T17" fmla="*/ 2147483646 h 67"/>
              <a:gd name="T18" fmla="*/ 2147483646 w 57"/>
              <a:gd name="T19" fmla="*/ 2147483646 h 67"/>
              <a:gd name="T20" fmla="*/ 2147483646 w 57"/>
              <a:gd name="T21" fmla="*/ 2147483646 h 67"/>
              <a:gd name="T22" fmla="*/ 2147483646 w 57"/>
              <a:gd name="T23" fmla="*/ 2147483646 h 67"/>
              <a:gd name="T24" fmla="*/ 2147483646 w 57"/>
              <a:gd name="T25" fmla="*/ 2147483646 h 67"/>
              <a:gd name="T26" fmla="*/ 2147483646 w 57"/>
              <a:gd name="T27" fmla="*/ 2147483646 h 67"/>
              <a:gd name="T28" fmla="*/ 2147483646 w 57"/>
              <a:gd name="T29" fmla="*/ 2147483646 h 67"/>
              <a:gd name="T30" fmla="*/ 2147483646 w 57"/>
              <a:gd name="T31" fmla="*/ 2147483646 h 67"/>
              <a:gd name="T32" fmla="*/ 2147483646 w 57"/>
              <a:gd name="T33" fmla="*/ 2147483646 h 67"/>
              <a:gd name="T34" fmla="*/ 2147483646 w 57"/>
              <a:gd name="T35" fmla="*/ 2147483646 h 67"/>
              <a:gd name="T36" fmla="*/ 2147483646 w 57"/>
              <a:gd name="T37" fmla="*/ 2147483646 h 67"/>
              <a:gd name="T38" fmla="*/ 2147483646 w 57"/>
              <a:gd name="T39" fmla="*/ 2147483646 h 67"/>
              <a:gd name="T40" fmla="*/ 2147483646 w 57"/>
              <a:gd name="T41" fmla="*/ 2147483646 h 67"/>
              <a:gd name="T42" fmla="*/ 2147483646 w 57"/>
              <a:gd name="T43" fmla="*/ 2147483646 h 67"/>
              <a:gd name="T44" fmla="*/ 2147483646 w 57"/>
              <a:gd name="T45" fmla="*/ 2147483646 h 67"/>
              <a:gd name="T46" fmla="*/ 2147483646 w 57"/>
              <a:gd name="T47" fmla="*/ 2147483646 h 67"/>
              <a:gd name="T48" fmla="*/ 2147483646 w 57"/>
              <a:gd name="T49" fmla="*/ 2147483646 h 67"/>
              <a:gd name="T50" fmla="*/ 2147483646 w 57"/>
              <a:gd name="T51" fmla="*/ 2147483646 h 67"/>
              <a:gd name="T52" fmla="*/ 2147483646 w 57"/>
              <a:gd name="T53" fmla="*/ 2147483646 h 67"/>
              <a:gd name="T54" fmla="*/ 2147483646 w 57"/>
              <a:gd name="T55" fmla="*/ 2147483646 h 67"/>
              <a:gd name="T56" fmla="*/ 2147483646 w 57"/>
              <a:gd name="T57" fmla="*/ 2147483646 h 67"/>
              <a:gd name="T58" fmla="*/ 2147483646 w 57"/>
              <a:gd name="T59" fmla="*/ 2147483646 h 67"/>
              <a:gd name="T60" fmla="*/ 2147483646 w 57"/>
              <a:gd name="T61" fmla="*/ 2147483646 h 67"/>
              <a:gd name="T62" fmla="*/ 2147483646 w 57"/>
              <a:gd name="T63" fmla="*/ 2147483646 h 67"/>
              <a:gd name="T64" fmla="*/ 2147483646 w 57"/>
              <a:gd name="T65" fmla="*/ 2147483646 h 67"/>
              <a:gd name="T66" fmla="*/ 2147483646 w 57"/>
              <a:gd name="T67" fmla="*/ 2147483646 h 67"/>
              <a:gd name="T68" fmla="*/ 2147483646 w 57"/>
              <a:gd name="T69" fmla="*/ 2147483646 h 67"/>
              <a:gd name="T70" fmla="*/ 2147483646 w 57"/>
              <a:gd name="T71" fmla="*/ 2147483646 h 67"/>
              <a:gd name="T72" fmla="*/ 2147483646 w 57"/>
              <a:gd name="T73" fmla="*/ 2147483646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" h="67">
                <a:moveTo>
                  <a:pt x="52" y="38"/>
                </a:moveTo>
                <a:cubicBezTo>
                  <a:pt x="51" y="41"/>
                  <a:pt x="49" y="42"/>
                  <a:pt x="47" y="44"/>
                </a:cubicBezTo>
                <a:cubicBezTo>
                  <a:pt x="39" y="47"/>
                  <a:pt x="30" y="48"/>
                  <a:pt x="22" y="47"/>
                </a:cubicBezTo>
                <a:cubicBezTo>
                  <a:pt x="17" y="47"/>
                  <a:pt x="11" y="45"/>
                  <a:pt x="6" y="42"/>
                </a:cubicBezTo>
                <a:cubicBezTo>
                  <a:pt x="4" y="40"/>
                  <a:pt x="4" y="37"/>
                  <a:pt x="4" y="35"/>
                </a:cubicBezTo>
                <a:cubicBezTo>
                  <a:pt x="2" y="26"/>
                  <a:pt x="1" y="18"/>
                  <a:pt x="0" y="10"/>
                </a:cubicBezTo>
                <a:cubicBezTo>
                  <a:pt x="0" y="6"/>
                  <a:pt x="4" y="5"/>
                  <a:pt x="7" y="4"/>
                </a:cubicBezTo>
                <a:cubicBezTo>
                  <a:pt x="11" y="2"/>
                  <a:pt x="16" y="1"/>
                  <a:pt x="20" y="1"/>
                </a:cubicBezTo>
                <a:cubicBezTo>
                  <a:pt x="29" y="0"/>
                  <a:pt x="38" y="0"/>
                  <a:pt x="47" y="3"/>
                </a:cubicBezTo>
                <a:cubicBezTo>
                  <a:pt x="50" y="4"/>
                  <a:pt x="54" y="5"/>
                  <a:pt x="56" y="8"/>
                </a:cubicBezTo>
                <a:cubicBezTo>
                  <a:pt x="57" y="9"/>
                  <a:pt x="56" y="11"/>
                  <a:pt x="56" y="12"/>
                </a:cubicBezTo>
                <a:cubicBezTo>
                  <a:pt x="55" y="21"/>
                  <a:pt x="53" y="30"/>
                  <a:pt x="52" y="38"/>
                </a:cubicBezTo>
                <a:close/>
                <a:moveTo>
                  <a:pt x="44" y="62"/>
                </a:moveTo>
                <a:cubicBezTo>
                  <a:pt x="37" y="66"/>
                  <a:pt x="28" y="67"/>
                  <a:pt x="20" y="65"/>
                </a:cubicBezTo>
                <a:cubicBezTo>
                  <a:pt x="16" y="65"/>
                  <a:pt x="11" y="63"/>
                  <a:pt x="9" y="59"/>
                </a:cubicBezTo>
                <a:cubicBezTo>
                  <a:pt x="8" y="55"/>
                  <a:pt x="7" y="51"/>
                  <a:pt x="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20" y="54"/>
                  <a:pt x="36" y="54"/>
                  <a:pt x="48" y="47"/>
                </a:cubicBezTo>
                <a:cubicBezTo>
                  <a:pt x="50" y="47"/>
                  <a:pt x="49" y="49"/>
                  <a:pt x="49" y="51"/>
                </a:cubicBezTo>
                <a:cubicBezTo>
                  <a:pt x="48" y="55"/>
                  <a:pt x="48" y="60"/>
                  <a:pt x="44" y="62"/>
                </a:cubicBezTo>
                <a:close/>
                <a:moveTo>
                  <a:pt x="39" y="6"/>
                </a:moveTo>
                <a:cubicBezTo>
                  <a:pt x="32" y="5"/>
                  <a:pt x="24" y="5"/>
                  <a:pt x="16" y="6"/>
                </a:cubicBezTo>
                <a:cubicBezTo>
                  <a:pt x="14" y="7"/>
                  <a:pt x="11" y="7"/>
                  <a:pt x="10" y="9"/>
                </a:cubicBezTo>
                <a:cubicBezTo>
                  <a:pt x="12" y="12"/>
                  <a:pt x="16" y="12"/>
                  <a:pt x="19" y="12"/>
                </a:cubicBezTo>
                <a:cubicBezTo>
                  <a:pt x="25" y="13"/>
                  <a:pt x="31" y="13"/>
                  <a:pt x="37" y="12"/>
                </a:cubicBezTo>
                <a:cubicBezTo>
                  <a:pt x="40" y="12"/>
                  <a:pt x="44" y="12"/>
                  <a:pt x="47" y="9"/>
                </a:cubicBezTo>
                <a:cubicBezTo>
                  <a:pt x="45" y="7"/>
                  <a:pt x="42" y="6"/>
                  <a:pt x="39" y="6"/>
                </a:cubicBezTo>
                <a:close/>
                <a:moveTo>
                  <a:pt x="24" y="24"/>
                </a:moveTo>
                <a:cubicBezTo>
                  <a:pt x="21" y="25"/>
                  <a:pt x="19" y="29"/>
                  <a:pt x="19" y="33"/>
                </a:cubicBezTo>
                <a:cubicBezTo>
                  <a:pt x="19" y="38"/>
                  <a:pt x="24" y="42"/>
                  <a:pt x="29" y="41"/>
                </a:cubicBezTo>
                <a:cubicBezTo>
                  <a:pt x="34" y="41"/>
                  <a:pt x="38" y="36"/>
                  <a:pt x="37" y="31"/>
                </a:cubicBezTo>
                <a:cubicBezTo>
                  <a:pt x="36" y="25"/>
                  <a:pt x="30" y="21"/>
                  <a:pt x="24" y="24"/>
                </a:cubicBezTo>
                <a:close/>
                <a:moveTo>
                  <a:pt x="26" y="36"/>
                </a:moveTo>
                <a:cubicBezTo>
                  <a:pt x="23" y="35"/>
                  <a:pt x="23" y="30"/>
                  <a:pt x="26" y="28"/>
                </a:cubicBezTo>
                <a:cubicBezTo>
                  <a:pt x="29" y="27"/>
                  <a:pt x="32" y="29"/>
                  <a:pt x="32" y="32"/>
                </a:cubicBezTo>
                <a:cubicBezTo>
                  <a:pt x="33" y="35"/>
                  <a:pt x="29" y="38"/>
                  <a:pt x="26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79">
            <a:extLst>
              <a:ext uri="{FF2B5EF4-FFF2-40B4-BE49-F238E27FC236}">
                <a16:creationId xmlns:a16="http://schemas.microsoft.com/office/drawing/2014/main" id="{9D337EC2-1E0B-4BBC-B6F6-DBFED2C384D1}"/>
              </a:ext>
            </a:extLst>
          </p:cNvPr>
          <p:cNvSpPr>
            <a:spLocks noEditPoints="1"/>
          </p:cNvSpPr>
          <p:nvPr/>
        </p:nvSpPr>
        <p:spPr bwMode="auto">
          <a:xfrm>
            <a:off x="7663440" y="2990850"/>
            <a:ext cx="827066" cy="685800"/>
          </a:xfrm>
          <a:custGeom>
            <a:avLst/>
            <a:gdLst>
              <a:gd name="T0" fmla="*/ 2147483646 w 72"/>
              <a:gd name="T1" fmla="*/ 2147483646 h 72"/>
              <a:gd name="T2" fmla="*/ 2147483646 w 72"/>
              <a:gd name="T3" fmla="*/ 2147483646 h 72"/>
              <a:gd name="T4" fmla="*/ 0 w 72"/>
              <a:gd name="T5" fmla="*/ 2147483646 h 72"/>
              <a:gd name="T6" fmla="*/ 2147483646 w 72"/>
              <a:gd name="T7" fmla="*/ 2147483646 h 72"/>
              <a:gd name="T8" fmla="*/ 2147483646 w 72"/>
              <a:gd name="T9" fmla="*/ 2147483646 h 72"/>
              <a:gd name="T10" fmla="*/ 2147483646 w 72"/>
              <a:gd name="T11" fmla="*/ 2147483646 h 72"/>
              <a:gd name="T12" fmla="*/ 2147483646 w 72"/>
              <a:gd name="T13" fmla="*/ 2147483646 h 72"/>
              <a:gd name="T14" fmla="*/ 2147483646 w 72"/>
              <a:gd name="T15" fmla="*/ 0 h 72"/>
              <a:gd name="T16" fmla="*/ 2147483646 w 72"/>
              <a:gd name="T17" fmla="*/ 2147483646 h 72"/>
              <a:gd name="T18" fmla="*/ 2147483646 w 72"/>
              <a:gd name="T19" fmla="*/ 2147483646 h 72"/>
              <a:gd name="T20" fmla="*/ 2147483646 w 72"/>
              <a:gd name="T21" fmla="*/ 2147483646 h 72"/>
              <a:gd name="T22" fmla="*/ 2147483646 w 72"/>
              <a:gd name="T23" fmla="*/ 2147483646 h 72"/>
              <a:gd name="T24" fmla="*/ 2147483646 w 72"/>
              <a:gd name="T25" fmla="*/ 2147483646 h 72"/>
              <a:gd name="T26" fmla="*/ 2147483646 w 72"/>
              <a:gd name="T27" fmla="*/ 2147483646 h 72"/>
              <a:gd name="T28" fmla="*/ 2147483646 w 72"/>
              <a:gd name="T29" fmla="*/ 2147483646 h 72"/>
              <a:gd name="T30" fmla="*/ 2147483646 w 72"/>
              <a:gd name="T31" fmla="*/ 2147483646 h 72"/>
              <a:gd name="T32" fmla="*/ 2147483646 w 72"/>
              <a:gd name="T33" fmla="*/ 2147483646 h 72"/>
              <a:gd name="T34" fmla="*/ 2147483646 w 72"/>
              <a:gd name="T35" fmla="*/ 2147483646 h 72"/>
              <a:gd name="T36" fmla="*/ 2147483646 w 72"/>
              <a:gd name="T37" fmla="*/ 2147483646 h 72"/>
              <a:gd name="T38" fmla="*/ 2147483646 w 72"/>
              <a:gd name="T39" fmla="*/ 2147483646 h 72"/>
              <a:gd name="T40" fmla="*/ 2147483646 w 72"/>
              <a:gd name="T41" fmla="*/ 2147483646 h 72"/>
              <a:gd name="T42" fmla="*/ 2147483646 w 72"/>
              <a:gd name="T43" fmla="*/ 2147483646 h 72"/>
              <a:gd name="T44" fmla="*/ 2147483646 w 72"/>
              <a:gd name="T45" fmla="*/ 2147483646 h 72"/>
              <a:gd name="T46" fmla="*/ 2147483646 w 72"/>
              <a:gd name="T47" fmla="*/ 2147483646 h 72"/>
              <a:gd name="T48" fmla="*/ 2147483646 w 72"/>
              <a:gd name="T49" fmla="*/ 2147483646 h 72"/>
              <a:gd name="T50" fmla="*/ 2147483646 w 72"/>
              <a:gd name="T51" fmla="*/ 2147483646 h 72"/>
              <a:gd name="T52" fmla="*/ 2147483646 w 72"/>
              <a:gd name="T53" fmla="*/ 2147483646 h 72"/>
              <a:gd name="T54" fmla="*/ 2147483646 w 72"/>
              <a:gd name="T55" fmla="*/ 2147483646 h 72"/>
              <a:gd name="T56" fmla="*/ 2147483646 w 72"/>
              <a:gd name="T57" fmla="*/ 2147483646 h 72"/>
              <a:gd name="T58" fmla="*/ 2147483646 w 72"/>
              <a:gd name="T59" fmla="*/ 2147483646 h 72"/>
              <a:gd name="T60" fmla="*/ 2147483646 w 72"/>
              <a:gd name="T61" fmla="*/ 2147483646 h 72"/>
              <a:gd name="T62" fmla="*/ 2147483646 w 72"/>
              <a:gd name="T63" fmla="*/ 2147483646 h 72"/>
              <a:gd name="T64" fmla="*/ 2147483646 w 72"/>
              <a:gd name="T65" fmla="*/ 2147483646 h 72"/>
              <a:gd name="T66" fmla="*/ 2147483646 w 72"/>
              <a:gd name="T67" fmla="*/ 2147483646 h 72"/>
              <a:gd name="T68" fmla="*/ 2147483646 w 72"/>
              <a:gd name="T69" fmla="*/ 2147483646 h 72"/>
              <a:gd name="T70" fmla="*/ 2147483646 w 72"/>
              <a:gd name="T71" fmla="*/ 2147483646 h 72"/>
              <a:gd name="T72" fmla="*/ 2147483646 w 72"/>
              <a:gd name="T73" fmla="*/ 2147483646 h 72"/>
              <a:gd name="T74" fmla="*/ 2147483646 w 72"/>
              <a:gd name="T75" fmla="*/ 2147483646 h 72"/>
              <a:gd name="T76" fmla="*/ 2147483646 w 72"/>
              <a:gd name="T77" fmla="*/ 2147483646 h 72"/>
              <a:gd name="T78" fmla="*/ 2147483646 w 72"/>
              <a:gd name="T79" fmla="*/ 2147483646 h 72"/>
              <a:gd name="T80" fmla="*/ 2147483646 w 72"/>
              <a:gd name="T81" fmla="*/ 2147483646 h 72"/>
              <a:gd name="T82" fmla="*/ 2147483646 w 72"/>
              <a:gd name="T83" fmla="*/ 2147483646 h 72"/>
              <a:gd name="T84" fmla="*/ 2147483646 w 72"/>
              <a:gd name="T85" fmla="*/ 2147483646 h 72"/>
              <a:gd name="T86" fmla="*/ 2147483646 w 72"/>
              <a:gd name="T87" fmla="*/ 2147483646 h 72"/>
              <a:gd name="T88" fmla="*/ 2147483646 w 72"/>
              <a:gd name="T89" fmla="*/ 2147483646 h 72"/>
              <a:gd name="T90" fmla="*/ 2147483646 w 72"/>
              <a:gd name="T91" fmla="*/ 2147483646 h 72"/>
              <a:gd name="T92" fmla="*/ 2147483646 w 72"/>
              <a:gd name="T93" fmla="*/ 2147483646 h 72"/>
              <a:gd name="T94" fmla="*/ 2147483646 w 72"/>
              <a:gd name="T95" fmla="*/ 2147483646 h 72"/>
              <a:gd name="T96" fmla="*/ 2147483646 w 72"/>
              <a:gd name="T97" fmla="*/ 2147483646 h 72"/>
              <a:gd name="T98" fmla="*/ 2147483646 w 72"/>
              <a:gd name="T99" fmla="*/ 2147483646 h 72"/>
              <a:gd name="T100" fmla="*/ 2147483646 w 72"/>
              <a:gd name="T101" fmla="*/ 2147483646 h 72"/>
              <a:gd name="T102" fmla="*/ 2147483646 w 72"/>
              <a:gd name="T103" fmla="*/ 2147483646 h 72"/>
              <a:gd name="T104" fmla="*/ 2147483646 w 72"/>
              <a:gd name="T105" fmla="*/ 2147483646 h 72"/>
              <a:gd name="T106" fmla="*/ 2147483646 w 72"/>
              <a:gd name="T107" fmla="*/ 2147483646 h 72"/>
              <a:gd name="T108" fmla="*/ 2147483646 w 72"/>
              <a:gd name="T109" fmla="*/ 2147483646 h 7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" h="72">
                <a:moveTo>
                  <a:pt x="18" y="22"/>
                </a:moveTo>
                <a:cubicBezTo>
                  <a:pt x="18" y="66"/>
                  <a:pt x="18" y="66"/>
                  <a:pt x="18" y="66"/>
                </a:cubicBezTo>
                <a:cubicBezTo>
                  <a:pt x="18" y="69"/>
                  <a:pt x="15" y="72"/>
                  <a:pt x="11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3" y="72"/>
                  <a:pt x="0" y="69"/>
                  <a:pt x="0" y="6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3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8" y="19"/>
                  <a:pt x="18" y="22"/>
                </a:cubicBezTo>
                <a:close/>
                <a:moveTo>
                  <a:pt x="72" y="31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8"/>
                  <a:pt x="67" y="72"/>
                  <a:pt x="61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3" y="72"/>
                  <a:pt x="20" y="69"/>
                  <a:pt x="20" y="66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"/>
                  <a:pt x="22" y="0"/>
                  <a:pt x="24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6" y="2"/>
                  <a:pt x="58" y="3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11"/>
                  <a:pt x="67" y="14"/>
                  <a:pt x="67" y="16"/>
                </a:cubicBezTo>
                <a:cubicBezTo>
                  <a:pt x="67" y="22"/>
                  <a:pt x="67" y="22"/>
                  <a:pt x="67" y="22"/>
                </a:cubicBezTo>
                <a:cubicBezTo>
                  <a:pt x="70" y="24"/>
                  <a:pt x="72" y="27"/>
                  <a:pt x="72" y="31"/>
                </a:cubicBezTo>
                <a:close/>
                <a:moveTo>
                  <a:pt x="61" y="16"/>
                </a:moveTo>
                <a:cubicBezTo>
                  <a:pt x="55" y="16"/>
                  <a:pt x="55" y="16"/>
                  <a:pt x="55" y="16"/>
                </a:cubicBezTo>
                <a:cubicBezTo>
                  <a:pt x="53" y="16"/>
                  <a:pt x="51" y="14"/>
                  <a:pt x="51" y="12"/>
                </a:cubicBezTo>
                <a:cubicBezTo>
                  <a:pt x="51" y="5"/>
                  <a:pt x="51" y="5"/>
                  <a:pt x="51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6"/>
                  <a:pt x="25" y="26"/>
                  <a:pt x="25" y="26"/>
                </a:cubicBezTo>
                <a:cubicBezTo>
                  <a:pt x="61" y="26"/>
                  <a:pt x="61" y="26"/>
                  <a:pt x="61" y="26"/>
                </a:cubicBezTo>
                <a:lnTo>
                  <a:pt x="61" y="16"/>
                </a:lnTo>
                <a:close/>
                <a:moveTo>
                  <a:pt x="37" y="36"/>
                </a:moveTo>
                <a:cubicBezTo>
                  <a:pt x="37" y="36"/>
                  <a:pt x="36" y="35"/>
                  <a:pt x="36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29" y="36"/>
                  <a:pt x="29" y="36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2"/>
                  <a:pt x="30" y="43"/>
                  <a:pt x="31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7" y="42"/>
                  <a:pt x="37" y="41"/>
                </a:cubicBezTo>
                <a:lnTo>
                  <a:pt x="37" y="36"/>
                </a:lnTo>
                <a:close/>
                <a:moveTo>
                  <a:pt x="37" y="47"/>
                </a:moveTo>
                <a:cubicBezTo>
                  <a:pt x="37" y="46"/>
                  <a:pt x="36" y="45"/>
                  <a:pt x="36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5"/>
                  <a:pt x="29" y="46"/>
                  <a:pt x="29" y="47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30" y="53"/>
                  <a:pt x="31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7" y="52"/>
                  <a:pt x="37" y="52"/>
                </a:cubicBezTo>
                <a:lnTo>
                  <a:pt x="37" y="47"/>
                </a:lnTo>
                <a:close/>
                <a:moveTo>
                  <a:pt x="37" y="57"/>
                </a:moveTo>
                <a:cubicBezTo>
                  <a:pt x="37" y="56"/>
                  <a:pt x="36" y="56"/>
                  <a:pt x="36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0" y="56"/>
                  <a:pt x="29" y="56"/>
                  <a:pt x="29" y="57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30" y="63"/>
                  <a:pt x="3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7" y="63"/>
                  <a:pt x="37" y="62"/>
                </a:cubicBezTo>
                <a:lnTo>
                  <a:pt x="37" y="57"/>
                </a:lnTo>
                <a:close/>
                <a:moveTo>
                  <a:pt x="47" y="36"/>
                </a:moveTo>
                <a:cubicBezTo>
                  <a:pt x="47" y="36"/>
                  <a:pt x="47" y="35"/>
                  <a:pt x="46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0" y="35"/>
                  <a:pt x="40" y="36"/>
                  <a:pt x="40" y="36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3"/>
                  <a:pt x="41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2"/>
                  <a:pt x="47" y="41"/>
                </a:cubicBezTo>
                <a:lnTo>
                  <a:pt x="47" y="36"/>
                </a:lnTo>
                <a:close/>
                <a:moveTo>
                  <a:pt x="47" y="47"/>
                </a:moveTo>
                <a:cubicBezTo>
                  <a:pt x="47" y="46"/>
                  <a:pt x="47" y="45"/>
                  <a:pt x="46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5"/>
                  <a:pt x="40" y="46"/>
                  <a:pt x="40" y="47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3"/>
                  <a:pt x="41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2"/>
                  <a:pt x="47" y="52"/>
                </a:cubicBezTo>
                <a:lnTo>
                  <a:pt x="47" y="47"/>
                </a:lnTo>
                <a:close/>
                <a:moveTo>
                  <a:pt x="47" y="57"/>
                </a:moveTo>
                <a:cubicBezTo>
                  <a:pt x="47" y="56"/>
                  <a:pt x="47" y="56"/>
                  <a:pt x="46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6"/>
                  <a:pt x="40" y="56"/>
                  <a:pt x="40" y="57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3"/>
                  <a:pt x="40" y="63"/>
                  <a:pt x="41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7" y="63"/>
                  <a:pt x="47" y="62"/>
                </a:cubicBezTo>
                <a:lnTo>
                  <a:pt x="47" y="57"/>
                </a:lnTo>
                <a:close/>
                <a:moveTo>
                  <a:pt x="58" y="36"/>
                </a:moveTo>
                <a:cubicBezTo>
                  <a:pt x="58" y="36"/>
                  <a:pt x="57" y="35"/>
                  <a:pt x="56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50" y="43"/>
                  <a:pt x="51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7" y="43"/>
                  <a:pt x="58" y="42"/>
                  <a:pt x="58" y="41"/>
                </a:cubicBezTo>
                <a:lnTo>
                  <a:pt x="58" y="36"/>
                </a:lnTo>
                <a:close/>
                <a:moveTo>
                  <a:pt x="58" y="47"/>
                </a:moveTo>
                <a:cubicBezTo>
                  <a:pt x="58" y="46"/>
                  <a:pt x="57" y="45"/>
                  <a:pt x="56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50" y="46"/>
                  <a:pt x="50" y="47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3"/>
                  <a:pt x="51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3"/>
                  <a:pt x="58" y="52"/>
                  <a:pt x="58" y="52"/>
                </a:cubicBezTo>
                <a:lnTo>
                  <a:pt x="58" y="47"/>
                </a:lnTo>
                <a:close/>
                <a:moveTo>
                  <a:pt x="58" y="57"/>
                </a:moveTo>
                <a:cubicBezTo>
                  <a:pt x="58" y="56"/>
                  <a:pt x="57" y="56"/>
                  <a:pt x="56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0" y="56"/>
                  <a:pt x="50" y="56"/>
                  <a:pt x="50" y="57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3"/>
                  <a:pt x="50" y="63"/>
                  <a:pt x="51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3"/>
                  <a:pt x="58" y="63"/>
                  <a:pt x="58" y="62"/>
                </a:cubicBezTo>
                <a:lnTo>
                  <a:pt x="58" y="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113">
            <a:extLst>
              <a:ext uri="{FF2B5EF4-FFF2-40B4-BE49-F238E27FC236}">
                <a16:creationId xmlns:a16="http://schemas.microsoft.com/office/drawing/2014/main" id="{C3855E6C-07A4-4B7D-A4E7-519FA098FE30}"/>
              </a:ext>
            </a:extLst>
          </p:cNvPr>
          <p:cNvSpPr>
            <a:spLocks noEditPoints="1"/>
          </p:cNvSpPr>
          <p:nvPr/>
        </p:nvSpPr>
        <p:spPr bwMode="auto">
          <a:xfrm>
            <a:off x="5622219" y="3013201"/>
            <a:ext cx="943706" cy="652114"/>
          </a:xfrm>
          <a:custGeom>
            <a:avLst/>
            <a:gdLst>
              <a:gd name="T0" fmla="*/ 2147483646 w 82"/>
              <a:gd name="T1" fmla="*/ 2147483646 h 57"/>
              <a:gd name="T2" fmla="*/ 2147483646 w 82"/>
              <a:gd name="T3" fmla="*/ 2147483646 h 57"/>
              <a:gd name="T4" fmla="*/ 2147483646 w 82"/>
              <a:gd name="T5" fmla="*/ 2147483646 h 57"/>
              <a:gd name="T6" fmla="*/ 0 w 82"/>
              <a:gd name="T7" fmla="*/ 2147483646 h 57"/>
              <a:gd name="T8" fmla="*/ 0 w 82"/>
              <a:gd name="T9" fmla="*/ 2147483646 h 57"/>
              <a:gd name="T10" fmla="*/ 2147483646 w 82"/>
              <a:gd name="T11" fmla="*/ 2147483646 h 57"/>
              <a:gd name="T12" fmla="*/ 2147483646 w 82"/>
              <a:gd name="T13" fmla="*/ 0 h 57"/>
              <a:gd name="T14" fmla="*/ 2147483646 w 82"/>
              <a:gd name="T15" fmla="*/ 0 h 57"/>
              <a:gd name="T16" fmla="*/ 2147483646 w 82"/>
              <a:gd name="T17" fmla="*/ 2147483646 h 57"/>
              <a:gd name="T18" fmla="*/ 2147483646 w 82"/>
              <a:gd name="T19" fmla="*/ 2147483646 h 57"/>
              <a:gd name="T20" fmla="*/ 2147483646 w 82"/>
              <a:gd name="T21" fmla="*/ 2147483646 h 57"/>
              <a:gd name="T22" fmla="*/ 2147483646 w 82"/>
              <a:gd name="T23" fmla="*/ 2147483646 h 57"/>
              <a:gd name="T24" fmla="*/ 2147483646 w 82"/>
              <a:gd name="T25" fmla="*/ 2147483646 h 57"/>
              <a:gd name="T26" fmla="*/ 2147483646 w 82"/>
              <a:gd name="T27" fmla="*/ 2147483646 h 57"/>
              <a:gd name="T28" fmla="*/ 2147483646 w 82"/>
              <a:gd name="T29" fmla="*/ 2147483646 h 57"/>
              <a:gd name="T30" fmla="*/ 2147483646 w 82"/>
              <a:gd name="T31" fmla="*/ 2147483646 h 57"/>
              <a:gd name="T32" fmla="*/ 2147483646 w 82"/>
              <a:gd name="T33" fmla="*/ 2147483646 h 57"/>
              <a:gd name="T34" fmla="*/ 2147483646 w 82"/>
              <a:gd name="T35" fmla="*/ 2147483646 h 57"/>
              <a:gd name="T36" fmla="*/ 2147483646 w 82"/>
              <a:gd name="T37" fmla="*/ 2147483646 h 57"/>
              <a:gd name="T38" fmla="*/ 2147483646 w 82"/>
              <a:gd name="T39" fmla="*/ 2147483646 h 57"/>
              <a:gd name="T40" fmla="*/ 2147483646 w 82"/>
              <a:gd name="T41" fmla="*/ 2147483646 h 57"/>
              <a:gd name="T42" fmla="*/ 2147483646 w 82"/>
              <a:gd name="T43" fmla="*/ 2147483646 h 57"/>
              <a:gd name="T44" fmla="*/ 2147483646 w 82"/>
              <a:gd name="T45" fmla="*/ 2147483646 h 57"/>
              <a:gd name="T46" fmla="*/ 2147483646 w 82"/>
              <a:gd name="T47" fmla="*/ 2147483646 h 57"/>
              <a:gd name="T48" fmla="*/ 2147483646 w 82"/>
              <a:gd name="T49" fmla="*/ 2147483646 h 57"/>
              <a:gd name="T50" fmla="*/ 2147483646 w 82"/>
              <a:gd name="T51" fmla="*/ 2147483646 h 57"/>
              <a:gd name="T52" fmla="*/ 2147483646 w 82"/>
              <a:gd name="T53" fmla="*/ 2147483646 h 57"/>
              <a:gd name="T54" fmla="*/ 2147483646 w 82"/>
              <a:gd name="T55" fmla="*/ 2147483646 h 57"/>
              <a:gd name="T56" fmla="*/ 2147483646 w 82"/>
              <a:gd name="T57" fmla="*/ 2147483646 h 57"/>
              <a:gd name="T58" fmla="*/ 2147483646 w 82"/>
              <a:gd name="T59" fmla="*/ 2147483646 h 57"/>
              <a:gd name="T60" fmla="*/ 2147483646 w 82"/>
              <a:gd name="T61" fmla="*/ 2147483646 h 57"/>
              <a:gd name="T62" fmla="*/ 2147483646 w 82"/>
              <a:gd name="T63" fmla="*/ 2147483646 h 57"/>
              <a:gd name="T64" fmla="*/ 2147483646 w 82"/>
              <a:gd name="T65" fmla="*/ 2147483646 h 57"/>
              <a:gd name="T66" fmla="*/ 2147483646 w 82"/>
              <a:gd name="T67" fmla="*/ 2147483646 h 57"/>
              <a:gd name="T68" fmla="*/ 2147483646 w 82"/>
              <a:gd name="T69" fmla="*/ 2147483646 h 57"/>
              <a:gd name="T70" fmla="*/ 2147483646 w 82"/>
              <a:gd name="T71" fmla="*/ 2147483646 h 57"/>
              <a:gd name="T72" fmla="*/ 2147483646 w 82"/>
              <a:gd name="T73" fmla="*/ 2147483646 h 57"/>
              <a:gd name="T74" fmla="*/ 2147483646 w 82"/>
              <a:gd name="T75" fmla="*/ 2147483646 h 57"/>
              <a:gd name="T76" fmla="*/ 2147483646 w 82"/>
              <a:gd name="T77" fmla="*/ 2147483646 h 57"/>
              <a:gd name="T78" fmla="*/ 2147483646 w 82"/>
              <a:gd name="T79" fmla="*/ 2147483646 h 57"/>
              <a:gd name="T80" fmla="*/ 2147483646 w 82"/>
              <a:gd name="T81" fmla="*/ 2147483646 h 57"/>
              <a:gd name="T82" fmla="*/ 2147483646 w 82"/>
              <a:gd name="T83" fmla="*/ 2147483646 h 57"/>
              <a:gd name="T84" fmla="*/ 2147483646 w 82"/>
              <a:gd name="T85" fmla="*/ 2147483646 h 57"/>
              <a:gd name="T86" fmla="*/ 2147483646 w 82"/>
              <a:gd name="T87" fmla="*/ 2147483646 h 57"/>
              <a:gd name="T88" fmla="*/ 2147483646 w 82"/>
              <a:gd name="T89" fmla="*/ 2147483646 h 57"/>
              <a:gd name="T90" fmla="*/ 2147483646 w 82"/>
              <a:gd name="T91" fmla="*/ 2147483646 h 57"/>
              <a:gd name="T92" fmla="*/ 2147483646 w 82"/>
              <a:gd name="T93" fmla="*/ 2147483646 h 57"/>
              <a:gd name="T94" fmla="*/ 2147483646 w 82"/>
              <a:gd name="T95" fmla="*/ 2147483646 h 57"/>
              <a:gd name="T96" fmla="*/ 2147483646 w 82"/>
              <a:gd name="T97" fmla="*/ 2147483646 h 57"/>
              <a:gd name="T98" fmla="*/ 2147483646 w 82"/>
              <a:gd name="T99" fmla="*/ 2147483646 h 57"/>
              <a:gd name="T100" fmla="*/ 2147483646 w 82"/>
              <a:gd name="T101" fmla="*/ 2147483646 h 57"/>
              <a:gd name="T102" fmla="*/ 2147483646 w 82"/>
              <a:gd name="T103" fmla="*/ 2147483646 h 57"/>
              <a:gd name="T104" fmla="*/ 2147483646 w 82"/>
              <a:gd name="T105" fmla="*/ 2147483646 h 57"/>
              <a:gd name="T106" fmla="*/ 2147483646 w 82"/>
              <a:gd name="T107" fmla="*/ 2147483646 h 57"/>
              <a:gd name="T108" fmla="*/ 2147483646 w 82"/>
              <a:gd name="T109" fmla="*/ 2147483646 h 57"/>
              <a:gd name="T110" fmla="*/ 2147483646 w 82"/>
              <a:gd name="T111" fmla="*/ 2147483646 h 57"/>
              <a:gd name="T112" fmla="*/ 2147483646 w 82"/>
              <a:gd name="T113" fmla="*/ 2147483646 h 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121">
            <a:extLst>
              <a:ext uri="{FF2B5EF4-FFF2-40B4-BE49-F238E27FC236}">
                <a16:creationId xmlns:a16="http://schemas.microsoft.com/office/drawing/2014/main" id="{195A456A-3AEE-4E42-B44B-4FD9FF22299F}"/>
              </a:ext>
            </a:extLst>
          </p:cNvPr>
          <p:cNvSpPr>
            <a:spLocks noEditPoints="1"/>
          </p:cNvSpPr>
          <p:nvPr/>
        </p:nvSpPr>
        <p:spPr bwMode="auto">
          <a:xfrm>
            <a:off x="3692707" y="3019932"/>
            <a:ext cx="640080" cy="640080"/>
          </a:xfrm>
          <a:custGeom>
            <a:avLst/>
            <a:gdLst>
              <a:gd name="T0" fmla="*/ 2147483646 w 62"/>
              <a:gd name="T1" fmla="*/ 2147483646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0 w 62"/>
              <a:gd name="T9" fmla="*/ 2147483646 h 62"/>
              <a:gd name="T10" fmla="*/ 2147483646 w 62"/>
              <a:gd name="T11" fmla="*/ 0 h 62"/>
              <a:gd name="T12" fmla="*/ 2147483646 w 62"/>
              <a:gd name="T13" fmla="*/ 0 h 62"/>
              <a:gd name="T14" fmla="*/ 2147483646 w 62"/>
              <a:gd name="T15" fmla="*/ 2147483646 h 62"/>
              <a:gd name="T16" fmla="*/ 2147483646 w 62"/>
              <a:gd name="T17" fmla="*/ 2147483646 h 62"/>
              <a:gd name="T18" fmla="*/ 2147483646 w 62"/>
              <a:gd name="T19" fmla="*/ 2147483646 h 62"/>
              <a:gd name="T20" fmla="*/ 2147483646 w 62"/>
              <a:gd name="T21" fmla="*/ 2147483646 h 62"/>
              <a:gd name="T22" fmla="*/ 2147483646 w 62"/>
              <a:gd name="T23" fmla="*/ 2147483646 h 62"/>
              <a:gd name="T24" fmla="*/ 2147483646 w 62"/>
              <a:gd name="T25" fmla="*/ 2147483646 h 62"/>
              <a:gd name="T26" fmla="*/ 2147483646 w 62"/>
              <a:gd name="T27" fmla="*/ 2147483646 h 62"/>
              <a:gd name="T28" fmla="*/ 2147483646 w 62"/>
              <a:gd name="T29" fmla="*/ 2147483646 h 62"/>
              <a:gd name="T30" fmla="*/ 2147483646 w 62"/>
              <a:gd name="T31" fmla="*/ 2147483646 h 62"/>
              <a:gd name="T32" fmla="*/ 2147483646 w 62"/>
              <a:gd name="T33" fmla="*/ 2147483646 h 62"/>
              <a:gd name="T34" fmla="*/ 2147483646 w 62"/>
              <a:gd name="T35" fmla="*/ 2147483646 h 62"/>
              <a:gd name="T36" fmla="*/ 2147483646 w 62"/>
              <a:gd name="T37" fmla="*/ 2147483646 h 62"/>
              <a:gd name="T38" fmla="*/ 2147483646 w 62"/>
              <a:gd name="T39" fmla="*/ 2147483646 h 62"/>
              <a:gd name="T40" fmla="*/ 2147483646 w 62"/>
              <a:gd name="T41" fmla="*/ 2147483646 h 62"/>
              <a:gd name="T42" fmla="*/ 2147483646 w 62"/>
              <a:gd name="T43" fmla="*/ 2147483646 h 62"/>
              <a:gd name="T44" fmla="*/ 2147483646 w 62"/>
              <a:gd name="T45" fmla="*/ 2147483646 h 62"/>
              <a:gd name="T46" fmla="*/ 2147483646 w 62"/>
              <a:gd name="T47" fmla="*/ 2147483646 h 62"/>
              <a:gd name="T48" fmla="*/ 2147483646 w 62"/>
              <a:gd name="T49" fmla="*/ 2147483646 h 62"/>
              <a:gd name="T50" fmla="*/ 2147483646 w 62"/>
              <a:gd name="T51" fmla="*/ 2147483646 h 62"/>
              <a:gd name="T52" fmla="*/ 2147483646 w 62"/>
              <a:gd name="T53" fmla="*/ 2147483646 h 62"/>
              <a:gd name="T54" fmla="*/ 2147483646 w 62"/>
              <a:gd name="T55" fmla="*/ 2147483646 h 62"/>
              <a:gd name="T56" fmla="*/ 2147483646 w 62"/>
              <a:gd name="T57" fmla="*/ 2147483646 h 62"/>
              <a:gd name="T58" fmla="*/ 2147483646 w 62"/>
              <a:gd name="T59" fmla="*/ 2147483646 h 6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52" y="29"/>
                </a:moveTo>
                <a:cubicBezTo>
                  <a:pt x="52" y="27"/>
                  <a:pt x="51" y="26"/>
                  <a:pt x="49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5" y="11"/>
                  <a:pt x="34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7" y="11"/>
                  <a:pt x="26" y="12"/>
                  <a:pt x="26" y="13"/>
                </a:cubicBezTo>
                <a:cubicBezTo>
                  <a:pt x="26" y="26"/>
                  <a:pt x="26" y="26"/>
                  <a:pt x="2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1" y="27"/>
                  <a:pt x="11" y="29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5"/>
                  <a:pt x="12" y="36"/>
                  <a:pt x="13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1"/>
                  <a:pt x="27" y="52"/>
                  <a:pt x="29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6" y="51"/>
                  <a:pt x="36" y="49"/>
                </a:cubicBezTo>
                <a:cubicBezTo>
                  <a:pt x="36" y="36"/>
                  <a:pt x="36" y="36"/>
                  <a:pt x="3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51" y="36"/>
                  <a:pt x="52" y="35"/>
                  <a:pt x="52" y="34"/>
                </a:cubicBezTo>
                <a:lnTo>
                  <a:pt x="52" y="2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144">
            <a:extLst>
              <a:ext uri="{FF2B5EF4-FFF2-40B4-BE49-F238E27FC236}">
                <a16:creationId xmlns:a16="http://schemas.microsoft.com/office/drawing/2014/main" id="{48968A4C-4BB0-4585-98DE-3BAAF988DB80}"/>
              </a:ext>
            </a:extLst>
          </p:cNvPr>
          <p:cNvSpPr>
            <a:spLocks noEditPoints="1"/>
          </p:cNvSpPr>
          <p:nvPr/>
        </p:nvSpPr>
        <p:spPr bwMode="auto">
          <a:xfrm>
            <a:off x="1688544" y="3018504"/>
            <a:ext cx="827066" cy="641508"/>
          </a:xfrm>
          <a:custGeom>
            <a:avLst/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0 w 72"/>
              <a:gd name="T9" fmla="*/ 2147483646 h 56"/>
              <a:gd name="T10" fmla="*/ 2147483646 w 72"/>
              <a:gd name="T11" fmla="*/ 0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2147483646 w 72"/>
              <a:gd name="T17" fmla="*/ 2147483646 h 56"/>
              <a:gd name="T18" fmla="*/ 2147483646 w 72"/>
              <a:gd name="T19" fmla="*/ 2147483646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2147483646 w 72"/>
              <a:gd name="T53" fmla="*/ 2147483646 h 56"/>
              <a:gd name="T54" fmla="*/ 2147483646 w 72"/>
              <a:gd name="T55" fmla="*/ 2147483646 h 56"/>
              <a:gd name="T56" fmla="*/ 2147483646 w 72"/>
              <a:gd name="T57" fmla="*/ 2147483646 h 56"/>
              <a:gd name="T58" fmla="*/ 2147483646 w 72"/>
              <a:gd name="T59" fmla="*/ 2147483646 h 56"/>
              <a:gd name="T60" fmla="*/ 2147483646 w 72"/>
              <a:gd name="T61" fmla="*/ 2147483646 h 56"/>
              <a:gd name="T62" fmla="*/ 2147483646 w 72"/>
              <a:gd name="T63" fmla="*/ 2147483646 h 56"/>
              <a:gd name="T64" fmla="*/ 2147483646 w 72"/>
              <a:gd name="T65" fmla="*/ 2147483646 h 56"/>
              <a:gd name="T66" fmla="*/ 2147483646 w 72"/>
              <a:gd name="T67" fmla="*/ 2147483646 h 56"/>
              <a:gd name="T68" fmla="*/ 2147483646 w 72"/>
              <a:gd name="T69" fmla="*/ 2147483646 h 56"/>
              <a:gd name="T70" fmla="*/ 2147483646 w 72"/>
              <a:gd name="T71" fmla="*/ 2147483646 h 56"/>
              <a:gd name="T72" fmla="*/ 2147483646 w 72"/>
              <a:gd name="T73" fmla="*/ 2147483646 h 56"/>
              <a:gd name="T74" fmla="*/ 2147483646 w 72"/>
              <a:gd name="T75" fmla="*/ 2147483646 h 56"/>
              <a:gd name="T76" fmla="*/ 2147483646 w 72"/>
              <a:gd name="T77" fmla="*/ 2147483646 h 56"/>
              <a:gd name="T78" fmla="*/ 2147483646 w 72"/>
              <a:gd name="T79" fmla="*/ 2147483646 h 56"/>
              <a:gd name="T80" fmla="*/ 2147483646 w 72"/>
              <a:gd name="T81" fmla="*/ 2147483646 h 56"/>
              <a:gd name="T82" fmla="*/ 2147483646 w 72"/>
              <a:gd name="T83" fmla="*/ 2147483646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362865" y="858452"/>
            <a:ext cx="5996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Role of E-Commerce in Business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F25245"/>
          </a:solidFill>
        </p:grpSpPr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25245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2524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824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7955 -4.0740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4A44D65-32E6-4C39-BF89-058862338902}"/>
              </a:ext>
            </a:extLst>
          </p:cNvPr>
          <p:cNvGrpSpPr/>
          <p:nvPr/>
        </p:nvGrpSpPr>
        <p:grpSpPr>
          <a:xfrm>
            <a:off x="1226004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7B8B887-7E16-4D3C-AEE7-7E9FD0E73F05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4086C3-89D4-48AF-BA02-D0D069BDD99A}"/>
                </a:ext>
              </a:extLst>
            </p:cNvPr>
            <p:cNvSpPr txBox="1"/>
            <p:nvPr/>
          </p:nvSpPr>
          <p:spPr>
            <a:xfrm>
              <a:off x="6926716" y="3977090"/>
              <a:ext cx="16521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Lower Operational Costs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63B9D4-C710-4650-BF7B-E106CF3889C7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5794AE9-132E-49C6-A28D-142CED6E9C99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A484D1-738E-4385-9C68-FD06A03D0BBC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B19A9A-C31C-42A5-9887-F775E74E1881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B8EB982-BF8F-4755-8DEB-569A5C3E6B04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ADFDB4-1CCE-4341-A293-D6BA171DD7A5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667143-93DC-4266-BD99-74226D875F89}"/>
              </a:ext>
            </a:extLst>
          </p:cNvPr>
          <p:cNvGrpSpPr/>
          <p:nvPr/>
        </p:nvGrpSpPr>
        <p:grpSpPr>
          <a:xfrm>
            <a:off x="3217636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4CBEBF1-5985-4CBE-9260-60D1E21359FB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rgbClr val="FFA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693DC0-F93E-4721-91AA-D02700B951A1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Overcome Geographical Limitations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A3AF99-5E21-47E7-869A-A37506190811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80CF9644-0CBD-4A26-B50C-6ABD75EAC552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608156-33F2-43D9-8662-4675FE5A1F1B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14A7B1-C1C8-467D-A01B-D36542CB9EFF}"/>
                </a:ext>
              </a:extLst>
            </p:cNvPr>
            <p:cNvGrpSpPr/>
            <p:nvPr/>
          </p:nvGrpSpPr>
          <p:grpSpPr>
            <a:xfrm>
              <a:off x="8212190" y="5097993"/>
              <a:ext cx="73669" cy="80967"/>
              <a:chOff x="8212190" y="5097993"/>
              <a:chExt cx="73669" cy="80967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BDAA465-547B-4ECC-B6D1-E1369A58660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7993"/>
                <a:ext cx="0" cy="73670"/>
              </a:xfrm>
              <a:prstGeom prst="line">
                <a:avLst/>
              </a:prstGeom>
              <a:ln w="19050">
                <a:solidFill>
                  <a:srgbClr val="FFA9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5A0CB8A-40D1-4202-839B-7945E0946D98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rgbClr val="FFA9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690CB8-19D3-44FB-9668-D3551C256C04}"/>
              </a:ext>
            </a:extLst>
          </p:cNvPr>
          <p:cNvGrpSpPr/>
          <p:nvPr/>
        </p:nvGrpSpPr>
        <p:grpSpPr>
          <a:xfrm>
            <a:off x="5209268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69CC1D8-6BB4-42AF-8166-4A4B13F2634C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8373C7-B44A-496C-A470-7C0E55DB4CB2}"/>
                </a:ext>
              </a:extLst>
            </p:cNvPr>
            <p:cNvSpPr txBox="1"/>
            <p:nvPr/>
          </p:nvSpPr>
          <p:spPr>
            <a:xfrm>
              <a:off x="6926717" y="3773890"/>
              <a:ext cx="13901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Start Up Cost is Low compared to traditional retail businesses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B63A35E-5D43-4E2C-BD12-A249E5095189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195CAEA5-6B3B-43CF-B972-04DCF8530D2A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261731F-65AD-494A-93C3-224626E8DC46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43228A5-EB8B-460F-94B3-FD902854FB0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6914F63-5F7B-4010-9A84-07C0B93B181F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AEC45D4-52F0-4A1E-A7C1-6436DB9EC128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982032-8D0D-45F5-81A4-97522FE374BB}"/>
              </a:ext>
            </a:extLst>
          </p:cNvPr>
          <p:cNvGrpSpPr/>
          <p:nvPr/>
        </p:nvGrpSpPr>
        <p:grpSpPr>
          <a:xfrm>
            <a:off x="7200900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E800397-DDF6-4D6D-81C4-F9C701D1DC17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924C71-0417-4B37-890A-FAF04698DBDC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It is dynamic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9564CB9-86D0-4423-8479-6282920FC3B2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Top Corners Rounded 59">
              <a:extLst>
                <a:ext uri="{FF2B5EF4-FFF2-40B4-BE49-F238E27FC236}">
                  <a16:creationId xmlns:a16="http://schemas.microsoft.com/office/drawing/2014/main" id="{A66F4937-901D-46A0-8A1E-6FD3620E2AB3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607E23E-6DB9-4B6C-A03D-2481134F76B1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9789B4D-36FC-4DEF-9A65-AC05619B44F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D15CEFA-6FF8-4F70-86D5-7D949FEDC71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68BC60F-A209-42C9-897C-6992ABA4D1FF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2A0E88-89DD-40C1-88C7-2D72EA93C344}"/>
              </a:ext>
            </a:extLst>
          </p:cNvPr>
          <p:cNvGrpSpPr/>
          <p:nvPr/>
        </p:nvGrpSpPr>
        <p:grpSpPr>
          <a:xfrm>
            <a:off x="9192532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BAEB57C4-A200-4A58-B987-ABD074E33D45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56DF39-2CFF-43C6-A3C7-0985E3DE441B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Easy to obtain data compared to retail business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1B9F581-F306-404E-94C4-7FBFE2D9DC43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EC6B1A3D-06C0-42EF-9776-242718BB4456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73671A0-6D5C-4905-83BB-4A17A2430130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95B0E8-070A-4576-B161-3F5C1365D88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E876A88-A0E1-489B-A5F9-95274CE90F69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30B2B4D-A7B7-4DEF-930B-6A91B0EC1CDD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Freeform 47">
            <a:extLst>
              <a:ext uri="{FF2B5EF4-FFF2-40B4-BE49-F238E27FC236}">
                <a16:creationId xmlns:a16="http://schemas.microsoft.com/office/drawing/2014/main" id="{F33E8645-AA12-4BA2-891D-28FE6531ECF2}"/>
              </a:ext>
            </a:extLst>
          </p:cNvPr>
          <p:cNvSpPr>
            <a:spLocks noEditPoints="1"/>
          </p:cNvSpPr>
          <p:nvPr/>
        </p:nvSpPr>
        <p:spPr bwMode="auto">
          <a:xfrm>
            <a:off x="9751282" y="2990850"/>
            <a:ext cx="652108" cy="685800"/>
          </a:xfrm>
          <a:custGeom>
            <a:avLst/>
            <a:gdLst>
              <a:gd name="T0" fmla="*/ 2147483646 w 57"/>
              <a:gd name="T1" fmla="*/ 2147483646 h 67"/>
              <a:gd name="T2" fmla="*/ 2147483646 w 57"/>
              <a:gd name="T3" fmla="*/ 2147483646 h 67"/>
              <a:gd name="T4" fmla="*/ 2147483646 w 57"/>
              <a:gd name="T5" fmla="*/ 2147483646 h 67"/>
              <a:gd name="T6" fmla="*/ 2147483646 w 57"/>
              <a:gd name="T7" fmla="*/ 2147483646 h 67"/>
              <a:gd name="T8" fmla="*/ 2147483646 w 57"/>
              <a:gd name="T9" fmla="*/ 2147483646 h 67"/>
              <a:gd name="T10" fmla="*/ 0 w 57"/>
              <a:gd name="T11" fmla="*/ 2147483646 h 67"/>
              <a:gd name="T12" fmla="*/ 2147483646 w 57"/>
              <a:gd name="T13" fmla="*/ 2147483646 h 67"/>
              <a:gd name="T14" fmla="*/ 2147483646 w 57"/>
              <a:gd name="T15" fmla="*/ 2147483646 h 67"/>
              <a:gd name="T16" fmla="*/ 2147483646 w 57"/>
              <a:gd name="T17" fmla="*/ 2147483646 h 67"/>
              <a:gd name="T18" fmla="*/ 2147483646 w 57"/>
              <a:gd name="T19" fmla="*/ 2147483646 h 67"/>
              <a:gd name="T20" fmla="*/ 2147483646 w 57"/>
              <a:gd name="T21" fmla="*/ 2147483646 h 67"/>
              <a:gd name="T22" fmla="*/ 2147483646 w 57"/>
              <a:gd name="T23" fmla="*/ 2147483646 h 67"/>
              <a:gd name="T24" fmla="*/ 2147483646 w 57"/>
              <a:gd name="T25" fmla="*/ 2147483646 h 67"/>
              <a:gd name="T26" fmla="*/ 2147483646 w 57"/>
              <a:gd name="T27" fmla="*/ 2147483646 h 67"/>
              <a:gd name="T28" fmla="*/ 2147483646 w 57"/>
              <a:gd name="T29" fmla="*/ 2147483646 h 67"/>
              <a:gd name="T30" fmla="*/ 2147483646 w 57"/>
              <a:gd name="T31" fmla="*/ 2147483646 h 67"/>
              <a:gd name="T32" fmla="*/ 2147483646 w 57"/>
              <a:gd name="T33" fmla="*/ 2147483646 h 67"/>
              <a:gd name="T34" fmla="*/ 2147483646 w 57"/>
              <a:gd name="T35" fmla="*/ 2147483646 h 67"/>
              <a:gd name="T36" fmla="*/ 2147483646 w 57"/>
              <a:gd name="T37" fmla="*/ 2147483646 h 67"/>
              <a:gd name="T38" fmla="*/ 2147483646 w 57"/>
              <a:gd name="T39" fmla="*/ 2147483646 h 67"/>
              <a:gd name="T40" fmla="*/ 2147483646 w 57"/>
              <a:gd name="T41" fmla="*/ 2147483646 h 67"/>
              <a:gd name="T42" fmla="*/ 2147483646 w 57"/>
              <a:gd name="T43" fmla="*/ 2147483646 h 67"/>
              <a:gd name="T44" fmla="*/ 2147483646 w 57"/>
              <a:gd name="T45" fmla="*/ 2147483646 h 67"/>
              <a:gd name="T46" fmla="*/ 2147483646 w 57"/>
              <a:gd name="T47" fmla="*/ 2147483646 h 67"/>
              <a:gd name="T48" fmla="*/ 2147483646 w 57"/>
              <a:gd name="T49" fmla="*/ 2147483646 h 67"/>
              <a:gd name="T50" fmla="*/ 2147483646 w 57"/>
              <a:gd name="T51" fmla="*/ 2147483646 h 67"/>
              <a:gd name="T52" fmla="*/ 2147483646 w 57"/>
              <a:gd name="T53" fmla="*/ 2147483646 h 67"/>
              <a:gd name="T54" fmla="*/ 2147483646 w 57"/>
              <a:gd name="T55" fmla="*/ 2147483646 h 67"/>
              <a:gd name="T56" fmla="*/ 2147483646 w 57"/>
              <a:gd name="T57" fmla="*/ 2147483646 h 67"/>
              <a:gd name="T58" fmla="*/ 2147483646 w 57"/>
              <a:gd name="T59" fmla="*/ 2147483646 h 67"/>
              <a:gd name="T60" fmla="*/ 2147483646 w 57"/>
              <a:gd name="T61" fmla="*/ 2147483646 h 67"/>
              <a:gd name="T62" fmla="*/ 2147483646 w 57"/>
              <a:gd name="T63" fmla="*/ 2147483646 h 67"/>
              <a:gd name="T64" fmla="*/ 2147483646 w 57"/>
              <a:gd name="T65" fmla="*/ 2147483646 h 67"/>
              <a:gd name="T66" fmla="*/ 2147483646 w 57"/>
              <a:gd name="T67" fmla="*/ 2147483646 h 67"/>
              <a:gd name="T68" fmla="*/ 2147483646 w 57"/>
              <a:gd name="T69" fmla="*/ 2147483646 h 67"/>
              <a:gd name="T70" fmla="*/ 2147483646 w 57"/>
              <a:gd name="T71" fmla="*/ 2147483646 h 67"/>
              <a:gd name="T72" fmla="*/ 2147483646 w 57"/>
              <a:gd name="T73" fmla="*/ 2147483646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" h="67">
                <a:moveTo>
                  <a:pt x="52" y="38"/>
                </a:moveTo>
                <a:cubicBezTo>
                  <a:pt x="51" y="41"/>
                  <a:pt x="49" y="42"/>
                  <a:pt x="47" y="44"/>
                </a:cubicBezTo>
                <a:cubicBezTo>
                  <a:pt x="39" y="47"/>
                  <a:pt x="30" y="48"/>
                  <a:pt x="22" y="47"/>
                </a:cubicBezTo>
                <a:cubicBezTo>
                  <a:pt x="17" y="47"/>
                  <a:pt x="11" y="45"/>
                  <a:pt x="6" y="42"/>
                </a:cubicBezTo>
                <a:cubicBezTo>
                  <a:pt x="4" y="40"/>
                  <a:pt x="4" y="37"/>
                  <a:pt x="4" y="35"/>
                </a:cubicBezTo>
                <a:cubicBezTo>
                  <a:pt x="2" y="26"/>
                  <a:pt x="1" y="18"/>
                  <a:pt x="0" y="10"/>
                </a:cubicBezTo>
                <a:cubicBezTo>
                  <a:pt x="0" y="6"/>
                  <a:pt x="4" y="5"/>
                  <a:pt x="7" y="4"/>
                </a:cubicBezTo>
                <a:cubicBezTo>
                  <a:pt x="11" y="2"/>
                  <a:pt x="16" y="1"/>
                  <a:pt x="20" y="1"/>
                </a:cubicBezTo>
                <a:cubicBezTo>
                  <a:pt x="29" y="0"/>
                  <a:pt x="38" y="0"/>
                  <a:pt x="47" y="3"/>
                </a:cubicBezTo>
                <a:cubicBezTo>
                  <a:pt x="50" y="4"/>
                  <a:pt x="54" y="5"/>
                  <a:pt x="56" y="8"/>
                </a:cubicBezTo>
                <a:cubicBezTo>
                  <a:pt x="57" y="9"/>
                  <a:pt x="56" y="11"/>
                  <a:pt x="56" y="12"/>
                </a:cubicBezTo>
                <a:cubicBezTo>
                  <a:pt x="55" y="21"/>
                  <a:pt x="53" y="30"/>
                  <a:pt x="52" y="38"/>
                </a:cubicBezTo>
                <a:close/>
                <a:moveTo>
                  <a:pt x="44" y="62"/>
                </a:moveTo>
                <a:cubicBezTo>
                  <a:pt x="37" y="66"/>
                  <a:pt x="28" y="67"/>
                  <a:pt x="20" y="65"/>
                </a:cubicBezTo>
                <a:cubicBezTo>
                  <a:pt x="16" y="65"/>
                  <a:pt x="11" y="63"/>
                  <a:pt x="9" y="59"/>
                </a:cubicBezTo>
                <a:cubicBezTo>
                  <a:pt x="8" y="55"/>
                  <a:pt x="7" y="51"/>
                  <a:pt x="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20" y="54"/>
                  <a:pt x="36" y="54"/>
                  <a:pt x="48" y="47"/>
                </a:cubicBezTo>
                <a:cubicBezTo>
                  <a:pt x="50" y="47"/>
                  <a:pt x="49" y="49"/>
                  <a:pt x="49" y="51"/>
                </a:cubicBezTo>
                <a:cubicBezTo>
                  <a:pt x="48" y="55"/>
                  <a:pt x="48" y="60"/>
                  <a:pt x="44" y="62"/>
                </a:cubicBezTo>
                <a:close/>
                <a:moveTo>
                  <a:pt x="39" y="6"/>
                </a:moveTo>
                <a:cubicBezTo>
                  <a:pt x="32" y="5"/>
                  <a:pt x="24" y="5"/>
                  <a:pt x="16" y="6"/>
                </a:cubicBezTo>
                <a:cubicBezTo>
                  <a:pt x="14" y="7"/>
                  <a:pt x="11" y="7"/>
                  <a:pt x="10" y="9"/>
                </a:cubicBezTo>
                <a:cubicBezTo>
                  <a:pt x="12" y="12"/>
                  <a:pt x="16" y="12"/>
                  <a:pt x="19" y="12"/>
                </a:cubicBezTo>
                <a:cubicBezTo>
                  <a:pt x="25" y="13"/>
                  <a:pt x="31" y="13"/>
                  <a:pt x="37" y="12"/>
                </a:cubicBezTo>
                <a:cubicBezTo>
                  <a:pt x="40" y="12"/>
                  <a:pt x="44" y="12"/>
                  <a:pt x="47" y="9"/>
                </a:cubicBezTo>
                <a:cubicBezTo>
                  <a:pt x="45" y="7"/>
                  <a:pt x="42" y="6"/>
                  <a:pt x="39" y="6"/>
                </a:cubicBezTo>
                <a:close/>
                <a:moveTo>
                  <a:pt x="24" y="24"/>
                </a:moveTo>
                <a:cubicBezTo>
                  <a:pt x="21" y="25"/>
                  <a:pt x="19" y="29"/>
                  <a:pt x="19" y="33"/>
                </a:cubicBezTo>
                <a:cubicBezTo>
                  <a:pt x="19" y="38"/>
                  <a:pt x="24" y="42"/>
                  <a:pt x="29" y="41"/>
                </a:cubicBezTo>
                <a:cubicBezTo>
                  <a:pt x="34" y="41"/>
                  <a:pt x="38" y="36"/>
                  <a:pt x="37" y="31"/>
                </a:cubicBezTo>
                <a:cubicBezTo>
                  <a:pt x="36" y="25"/>
                  <a:pt x="30" y="21"/>
                  <a:pt x="24" y="24"/>
                </a:cubicBezTo>
                <a:close/>
                <a:moveTo>
                  <a:pt x="26" y="36"/>
                </a:moveTo>
                <a:cubicBezTo>
                  <a:pt x="23" y="35"/>
                  <a:pt x="23" y="30"/>
                  <a:pt x="26" y="28"/>
                </a:cubicBezTo>
                <a:cubicBezTo>
                  <a:pt x="29" y="27"/>
                  <a:pt x="32" y="29"/>
                  <a:pt x="32" y="32"/>
                </a:cubicBezTo>
                <a:cubicBezTo>
                  <a:pt x="33" y="35"/>
                  <a:pt x="29" y="38"/>
                  <a:pt x="26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79">
            <a:extLst>
              <a:ext uri="{FF2B5EF4-FFF2-40B4-BE49-F238E27FC236}">
                <a16:creationId xmlns:a16="http://schemas.microsoft.com/office/drawing/2014/main" id="{9D337EC2-1E0B-4BBC-B6F6-DBFED2C384D1}"/>
              </a:ext>
            </a:extLst>
          </p:cNvPr>
          <p:cNvSpPr>
            <a:spLocks noEditPoints="1"/>
          </p:cNvSpPr>
          <p:nvPr/>
        </p:nvSpPr>
        <p:spPr bwMode="auto">
          <a:xfrm>
            <a:off x="7663440" y="2990850"/>
            <a:ext cx="827066" cy="685800"/>
          </a:xfrm>
          <a:custGeom>
            <a:avLst/>
            <a:gdLst>
              <a:gd name="T0" fmla="*/ 2147483646 w 72"/>
              <a:gd name="T1" fmla="*/ 2147483646 h 72"/>
              <a:gd name="T2" fmla="*/ 2147483646 w 72"/>
              <a:gd name="T3" fmla="*/ 2147483646 h 72"/>
              <a:gd name="T4" fmla="*/ 0 w 72"/>
              <a:gd name="T5" fmla="*/ 2147483646 h 72"/>
              <a:gd name="T6" fmla="*/ 2147483646 w 72"/>
              <a:gd name="T7" fmla="*/ 2147483646 h 72"/>
              <a:gd name="T8" fmla="*/ 2147483646 w 72"/>
              <a:gd name="T9" fmla="*/ 2147483646 h 72"/>
              <a:gd name="T10" fmla="*/ 2147483646 w 72"/>
              <a:gd name="T11" fmla="*/ 2147483646 h 72"/>
              <a:gd name="T12" fmla="*/ 2147483646 w 72"/>
              <a:gd name="T13" fmla="*/ 2147483646 h 72"/>
              <a:gd name="T14" fmla="*/ 2147483646 w 72"/>
              <a:gd name="T15" fmla="*/ 0 h 72"/>
              <a:gd name="T16" fmla="*/ 2147483646 w 72"/>
              <a:gd name="T17" fmla="*/ 2147483646 h 72"/>
              <a:gd name="T18" fmla="*/ 2147483646 w 72"/>
              <a:gd name="T19" fmla="*/ 2147483646 h 72"/>
              <a:gd name="T20" fmla="*/ 2147483646 w 72"/>
              <a:gd name="T21" fmla="*/ 2147483646 h 72"/>
              <a:gd name="T22" fmla="*/ 2147483646 w 72"/>
              <a:gd name="T23" fmla="*/ 2147483646 h 72"/>
              <a:gd name="T24" fmla="*/ 2147483646 w 72"/>
              <a:gd name="T25" fmla="*/ 2147483646 h 72"/>
              <a:gd name="T26" fmla="*/ 2147483646 w 72"/>
              <a:gd name="T27" fmla="*/ 2147483646 h 72"/>
              <a:gd name="T28" fmla="*/ 2147483646 w 72"/>
              <a:gd name="T29" fmla="*/ 2147483646 h 72"/>
              <a:gd name="T30" fmla="*/ 2147483646 w 72"/>
              <a:gd name="T31" fmla="*/ 2147483646 h 72"/>
              <a:gd name="T32" fmla="*/ 2147483646 w 72"/>
              <a:gd name="T33" fmla="*/ 2147483646 h 72"/>
              <a:gd name="T34" fmla="*/ 2147483646 w 72"/>
              <a:gd name="T35" fmla="*/ 2147483646 h 72"/>
              <a:gd name="T36" fmla="*/ 2147483646 w 72"/>
              <a:gd name="T37" fmla="*/ 2147483646 h 72"/>
              <a:gd name="T38" fmla="*/ 2147483646 w 72"/>
              <a:gd name="T39" fmla="*/ 2147483646 h 72"/>
              <a:gd name="T40" fmla="*/ 2147483646 w 72"/>
              <a:gd name="T41" fmla="*/ 2147483646 h 72"/>
              <a:gd name="T42" fmla="*/ 2147483646 w 72"/>
              <a:gd name="T43" fmla="*/ 2147483646 h 72"/>
              <a:gd name="T44" fmla="*/ 2147483646 w 72"/>
              <a:gd name="T45" fmla="*/ 2147483646 h 72"/>
              <a:gd name="T46" fmla="*/ 2147483646 w 72"/>
              <a:gd name="T47" fmla="*/ 2147483646 h 72"/>
              <a:gd name="T48" fmla="*/ 2147483646 w 72"/>
              <a:gd name="T49" fmla="*/ 2147483646 h 72"/>
              <a:gd name="T50" fmla="*/ 2147483646 w 72"/>
              <a:gd name="T51" fmla="*/ 2147483646 h 72"/>
              <a:gd name="T52" fmla="*/ 2147483646 w 72"/>
              <a:gd name="T53" fmla="*/ 2147483646 h 72"/>
              <a:gd name="T54" fmla="*/ 2147483646 w 72"/>
              <a:gd name="T55" fmla="*/ 2147483646 h 72"/>
              <a:gd name="T56" fmla="*/ 2147483646 w 72"/>
              <a:gd name="T57" fmla="*/ 2147483646 h 72"/>
              <a:gd name="T58" fmla="*/ 2147483646 w 72"/>
              <a:gd name="T59" fmla="*/ 2147483646 h 72"/>
              <a:gd name="T60" fmla="*/ 2147483646 w 72"/>
              <a:gd name="T61" fmla="*/ 2147483646 h 72"/>
              <a:gd name="T62" fmla="*/ 2147483646 w 72"/>
              <a:gd name="T63" fmla="*/ 2147483646 h 72"/>
              <a:gd name="T64" fmla="*/ 2147483646 w 72"/>
              <a:gd name="T65" fmla="*/ 2147483646 h 72"/>
              <a:gd name="T66" fmla="*/ 2147483646 w 72"/>
              <a:gd name="T67" fmla="*/ 2147483646 h 72"/>
              <a:gd name="T68" fmla="*/ 2147483646 w 72"/>
              <a:gd name="T69" fmla="*/ 2147483646 h 72"/>
              <a:gd name="T70" fmla="*/ 2147483646 w 72"/>
              <a:gd name="T71" fmla="*/ 2147483646 h 72"/>
              <a:gd name="T72" fmla="*/ 2147483646 w 72"/>
              <a:gd name="T73" fmla="*/ 2147483646 h 72"/>
              <a:gd name="T74" fmla="*/ 2147483646 w 72"/>
              <a:gd name="T75" fmla="*/ 2147483646 h 72"/>
              <a:gd name="T76" fmla="*/ 2147483646 w 72"/>
              <a:gd name="T77" fmla="*/ 2147483646 h 72"/>
              <a:gd name="T78" fmla="*/ 2147483646 w 72"/>
              <a:gd name="T79" fmla="*/ 2147483646 h 72"/>
              <a:gd name="T80" fmla="*/ 2147483646 w 72"/>
              <a:gd name="T81" fmla="*/ 2147483646 h 72"/>
              <a:gd name="T82" fmla="*/ 2147483646 w 72"/>
              <a:gd name="T83" fmla="*/ 2147483646 h 72"/>
              <a:gd name="T84" fmla="*/ 2147483646 w 72"/>
              <a:gd name="T85" fmla="*/ 2147483646 h 72"/>
              <a:gd name="T86" fmla="*/ 2147483646 w 72"/>
              <a:gd name="T87" fmla="*/ 2147483646 h 72"/>
              <a:gd name="T88" fmla="*/ 2147483646 w 72"/>
              <a:gd name="T89" fmla="*/ 2147483646 h 72"/>
              <a:gd name="T90" fmla="*/ 2147483646 w 72"/>
              <a:gd name="T91" fmla="*/ 2147483646 h 72"/>
              <a:gd name="T92" fmla="*/ 2147483646 w 72"/>
              <a:gd name="T93" fmla="*/ 2147483646 h 72"/>
              <a:gd name="T94" fmla="*/ 2147483646 w 72"/>
              <a:gd name="T95" fmla="*/ 2147483646 h 72"/>
              <a:gd name="T96" fmla="*/ 2147483646 w 72"/>
              <a:gd name="T97" fmla="*/ 2147483646 h 72"/>
              <a:gd name="T98" fmla="*/ 2147483646 w 72"/>
              <a:gd name="T99" fmla="*/ 2147483646 h 72"/>
              <a:gd name="T100" fmla="*/ 2147483646 w 72"/>
              <a:gd name="T101" fmla="*/ 2147483646 h 72"/>
              <a:gd name="T102" fmla="*/ 2147483646 w 72"/>
              <a:gd name="T103" fmla="*/ 2147483646 h 72"/>
              <a:gd name="T104" fmla="*/ 2147483646 w 72"/>
              <a:gd name="T105" fmla="*/ 2147483646 h 72"/>
              <a:gd name="T106" fmla="*/ 2147483646 w 72"/>
              <a:gd name="T107" fmla="*/ 2147483646 h 72"/>
              <a:gd name="T108" fmla="*/ 2147483646 w 72"/>
              <a:gd name="T109" fmla="*/ 2147483646 h 7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" h="72">
                <a:moveTo>
                  <a:pt x="18" y="22"/>
                </a:moveTo>
                <a:cubicBezTo>
                  <a:pt x="18" y="66"/>
                  <a:pt x="18" y="66"/>
                  <a:pt x="18" y="66"/>
                </a:cubicBezTo>
                <a:cubicBezTo>
                  <a:pt x="18" y="69"/>
                  <a:pt x="15" y="72"/>
                  <a:pt x="11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3" y="72"/>
                  <a:pt x="0" y="69"/>
                  <a:pt x="0" y="6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3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8" y="19"/>
                  <a:pt x="18" y="22"/>
                </a:cubicBezTo>
                <a:close/>
                <a:moveTo>
                  <a:pt x="72" y="31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8"/>
                  <a:pt x="67" y="72"/>
                  <a:pt x="61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3" y="72"/>
                  <a:pt x="20" y="69"/>
                  <a:pt x="20" y="66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"/>
                  <a:pt x="22" y="0"/>
                  <a:pt x="24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6" y="2"/>
                  <a:pt x="58" y="3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11"/>
                  <a:pt x="67" y="14"/>
                  <a:pt x="67" y="16"/>
                </a:cubicBezTo>
                <a:cubicBezTo>
                  <a:pt x="67" y="22"/>
                  <a:pt x="67" y="22"/>
                  <a:pt x="67" y="22"/>
                </a:cubicBezTo>
                <a:cubicBezTo>
                  <a:pt x="70" y="24"/>
                  <a:pt x="72" y="27"/>
                  <a:pt x="72" y="31"/>
                </a:cubicBezTo>
                <a:close/>
                <a:moveTo>
                  <a:pt x="61" y="16"/>
                </a:moveTo>
                <a:cubicBezTo>
                  <a:pt x="55" y="16"/>
                  <a:pt x="55" y="16"/>
                  <a:pt x="55" y="16"/>
                </a:cubicBezTo>
                <a:cubicBezTo>
                  <a:pt x="53" y="16"/>
                  <a:pt x="51" y="14"/>
                  <a:pt x="51" y="12"/>
                </a:cubicBezTo>
                <a:cubicBezTo>
                  <a:pt x="51" y="5"/>
                  <a:pt x="51" y="5"/>
                  <a:pt x="51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6"/>
                  <a:pt x="25" y="26"/>
                  <a:pt x="25" y="26"/>
                </a:cubicBezTo>
                <a:cubicBezTo>
                  <a:pt x="61" y="26"/>
                  <a:pt x="61" y="26"/>
                  <a:pt x="61" y="26"/>
                </a:cubicBezTo>
                <a:lnTo>
                  <a:pt x="61" y="16"/>
                </a:lnTo>
                <a:close/>
                <a:moveTo>
                  <a:pt x="37" y="36"/>
                </a:moveTo>
                <a:cubicBezTo>
                  <a:pt x="37" y="36"/>
                  <a:pt x="36" y="35"/>
                  <a:pt x="36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29" y="36"/>
                  <a:pt x="29" y="36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2"/>
                  <a:pt x="30" y="43"/>
                  <a:pt x="31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7" y="42"/>
                  <a:pt x="37" y="41"/>
                </a:cubicBezTo>
                <a:lnTo>
                  <a:pt x="37" y="36"/>
                </a:lnTo>
                <a:close/>
                <a:moveTo>
                  <a:pt x="37" y="47"/>
                </a:moveTo>
                <a:cubicBezTo>
                  <a:pt x="37" y="46"/>
                  <a:pt x="36" y="45"/>
                  <a:pt x="36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5"/>
                  <a:pt x="29" y="46"/>
                  <a:pt x="29" y="47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30" y="53"/>
                  <a:pt x="31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7" y="52"/>
                  <a:pt x="37" y="52"/>
                </a:cubicBezTo>
                <a:lnTo>
                  <a:pt x="37" y="47"/>
                </a:lnTo>
                <a:close/>
                <a:moveTo>
                  <a:pt x="37" y="57"/>
                </a:moveTo>
                <a:cubicBezTo>
                  <a:pt x="37" y="56"/>
                  <a:pt x="36" y="56"/>
                  <a:pt x="36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0" y="56"/>
                  <a:pt x="29" y="56"/>
                  <a:pt x="29" y="57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30" y="63"/>
                  <a:pt x="3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7" y="63"/>
                  <a:pt x="37" y="62"/>
                </a:cubicBezTo>
                <a:lnTo>
                  <a:pt x="37" y="57"/>
                </a:lnTo>
                <a:close/>
                <a:moveTo>
                  <a:pt x="47" y="36"/>
                </a:moveTo>
                <a:cubicBezTo>
                  <a:pt x="47" y="36"/>
                  <a:pt x="47" y="35"/>
                  <a:pt x="46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0" y="35"/>
                  <a:pt x="40" y="36"/>
                  <a:pt x="40" y="36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3"/>
                  <a:pt x="41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2"/>
                  <a:pt x="47" y="41"/>
                </a:cubicBezTo>
                <a:lnTo>
                  <a:pt x="47" y="36"/>
                </a:lnTo>
                <a:close/>
                <a:moveTo>
                  <a:pt x="47" y="47"/>
                </a:moveTo>
                <a:cubicBezTo>
                  <a:pt x="47" y="46"/>
                  <a:pt x="47" y="45"/>
                  <a:pt x="46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5"/>
                  <a:pt x="40" y="46"/>
                  <a:pt x="40" y="47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3"/>
                  <a:pt x="41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2"/>
                  <a:pt x="47" y="52"/>
                </a:cubicBezTo>
                <a:lnTo>
                  <a:pt x="47" y="47"/>
                </a:lnTo>
                <a:close/>
                <a:moveTo>
                  <a:pt x="47" y="57"/>
                </a:moveTo>
                <a:cubicBezTo>
                  <a:pt x="47" y="56"/>
                  <a:pt x="47" y="56"/>
                  <a:pt x="46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6"/>
                  <a:pt x="40" y="56"/>
                  <a:pt x="40" y="57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3"/>
                  <a:pt x="40" y="63"/>
                  <a:pt x="41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7" y="63"/>
                  <a:pt x="47" y="62"/>
                </a:cubicBezTo>
                <a:lnTo>
                  <a:pt x="47" y="57"/>
                </a:lnTo>
                <a:close/>
                <a:moveTo>
                  <a:pt x="58" y="36"/>
                </a:moveTo>
                <a:cubicBezTo>
                  <a:pt x="58" y="36"/>
                  <a:pt x="57" y="35"/>
                  <a:pt x="56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50" y="43"/>
                  <a:pt x="51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7" y="43"/>
                  <a:pt x="58" y="42"/>
                  <a:pt x="58" y="41"/>
                </a:cubicBezTo>
                <a:lnTo>
                  <a:pt x="58" y="36"/>
                </a:lnTo>
                <a:close/>
                <a:moveTo>
                  <a:pt x="58" y="47"/>
                </a:moveTo>
                <a:cubicBezTo>
                  <a:pt x="58" y="46"/>
                  <a:pt x="57" y="45"/>
                  <a:pt x="56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50" y="46"/>
                  <a:pt x="50" y="47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3"/>
                  <a:pt x="51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3"/>
                  <a:pt x="58" y="52"/>
                  <a:pt x="58" y="52"/>
                </a:cubicBezTo>
                <a:lnTo>
                  <a:pt x="58" y="47"/>
                </a:lnTo>
                <a:close/>
                <a:moveTo>
                  <a:pt x="58" y="57"/>
                </a:moveTo>
                <a:cubicBezTo>
                  <a:pt x="58" y="56"/>
                  <a:pt x="57" y="56"/>
                  <a:pt x="56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0" y="56"/>
                  <a:pt x="50" y="56"/>
                  <a:pt x="50" y="57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3"/>
                  <a:pt x="50" y="63"/>
                  <a:pt x="51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3"/>
                  <a:pt x="58" y="63"/>
                  <a:pt x="58" y="62"/>
                </a:cubicBezTo>
                <a:lnTo>
                  <a:pt x="58" y="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113">
            <a:extLst>
              <a:ext uri="{FF2B5EF4-FFF2-40B4-BE49-F238E27FC236}">
                <a16:creationId xmlns:a16="http://schemas.microsoft.com/office/drawing/2014/main" id="{C3855E6C-07A4-4B7D-A4E7-519FA098FE30}"/>
              </a:ext>
            </a:extLst>
          </p:cNvPr>
          <p:cNvSpPr>
            <a:spLocks noEditPoints="1"/>
          </p:cNvSpPr>
          <p:nvPr/>
        </p:nvSpPr>
        <p:spPr bwMode="auto">
          <a:xfrm>
            <a:off x="5622219" y="3013201"/>
            <a:ext cx="943706" cy="652114"/>
          </a:xfrm>
          <a:custGeom>
            <a:avLst/>
            <a:gdLst>
              <a:gd name="T0" fmla="*/ 2147483646 w 82"/>
              <a:gd name="T1" fmla="*/ 2147483646 h 57"/>
              <a:gd name="T2" fmla="*/ 2147483646 w 82"/>
              <a:gd name="T3" fmla="*/ 2147483646 h 57"/>
              <a:gd name="T4" fmla="*/ 2147483646 w 82"/>
              <a:gd name="T5" fmla="*/ 2147483646 h 57"/>
              <a:gd name="T6" fmla="*/ 0 w 82"/>
              <a:gd name="T7" fmla="*/ 2147483646 h 57"/>
              <a:gd name="T8" fmla="*/ 0 w 82"/>
              <a:gd name="T9" fmla="*/ 2147483646 h 57"/>
              <a:gd name="T10" fmla="*/ 2147483646 w 82"/>
              <a:gd name="T11" fmla="*/ 2147483646 h 57"/>
              <a:gd name="T12" fmla="*/ 2147483646 w 82"/>
              <a:gd name="T13" fmla="*/ 0 h 57"/>
              <a:gd name="T14" fmla="*/ 2147483646 w 82"/>
              <a:gd name="T15" fmla="*/ 0 h 57"/>
              <a:gd name="T16" fmla="*/ 2147483646 w 82"/>
              <a:gd name="T17" fmla="*/ 2147483646 h 57"/>
              <a:gd name="T18" fmla="*/ 2147483646 w 82"/>
              <a:gd name="T19" fmla="*/ 2147483646 h 57"/>
              <a:gd name="T20" fmla="*/ 2147483646 w 82"/>
              <a:gd name="T21" fmla="*/ 2147483646 h 57"/>
              <a:gd name="T22" fmla="*/ 2147483646 w 82"/>
              <a:gd name="T23" fmla="*/ 2147483646 h 57"/>
              <a:gd name="T24" fmla="*/ 2147483646 w 82"/>
              <a:gd name="T25" fmla="*/ 2147483646 h 57"/>
              <a:gd name="T26" fmla="*/ 2147483646 w 82"/>
              <a:gd name="T27" fmla="*/ 2147483646 h 57"/>
              <a:gd name="T28" fmla="*/ 2147483646 w 82"/>
              <a:gd name="T29" fmla="*/ 2147483646 h 57"/>
              <a:gd name="T30" fmla="*/ 2147483646 w 82"/>
              <a:gd name="T31" fmla="*/ 2147483646 h 57"/>
              <a:gd name="T32" fmla="*/ 2147483646 w 82"/>
              <a:gd name="T33" fmla="*/ 2147483646 h 57"/>
              <a:gd name="T34" fmla="*/ 2147483646 w 82"/>
              <a:gd name="T35" fmla="*/ 2147483646 h 57"/>
              <a:gd name="T36" fmla="*/ 2147483646 w 82"/>
              <a:gd name="T37" fmla="*/ 2147483646 h 57"/>
              <a:gd name="T38" fmla="*/ 2147483646 w 82"/>
              <a:gd name="T39" fmla="*/ 2147483646 h 57"/>
              <a:gd name="T40" fmla="*/ 2147483646 w 82"/>
              <a:gd name="T41" fmla="*/ 2147483646 h 57"/>
              <a:gd name="T42" fmla="*/ 2147483646 w 82"/>
              <a:gd name="T43" fmla="*/ 2147483646 h 57"/>
              <a:gd name="T44" fmla="*/ 2147483646 w 82"/>
              <a:gd name="T45" fmla="*/ 2147483646 h 57"/>
              <a:gd name="T46" fmla="*/ 2147483646 w 82"/>
              <a:gd name="T47" fmla="*/ 2147483646 h 57"/>
              <a:gd name="T48" fmla="*/ 2147483646 w 82"/>
              <a:gd name="T49" fmla="*/ 2147483646 h 57"/>
              <a:gd name="T50" fmla="*/ 2147483646 w 82"/>
              <a:gd name="T51" fmla="*/ 2147483646 h 57"/>
              <a:gd name="T52" fmla="*/ 2147483646 w 82"/>
              <a:gd name="T53" fmla="*/ 2147483646 h 57"/>
              <a:gd name="T54" fmla="*/ 2147483646 w 82"/>
              <a:gd name="T55" fmla="*/ 2147483646 h 57"/>
              <a:gd name="T56" fmla="*/ 2147483646 w 82"/>
              <a:gd name="T57" fmla="*/ 2147483646 h 57"/>
              <a:gd name="T58" fmla="*/ 2147483646 w 82"/>
              <a:gd name="T59" fmla="*/ 2147483646 h 57"/>
              <a:gd name="T60" fmla="*/ 2147483646 w 82"/>
              <a:gd name="T61" fmla="*/ 2147483646 h 57"/>
              <a:gd name="T62" fmla="*/ 2147483646 w 82"/>
              <a:gd name="T63" fmla="*/ 2147483646 h 57"/>
              <a:gd name="T64" fmla="*/ 2147483646 w 82"/>
              <a:gd name="T65" fmla="*/ 2147483646 h 57"/>
              <a:gd name="T66" fmla="*/ 2147483646 w 82"/>
              <a:gd name="T67" fmla="*/ 2147483646 h 57"/>
              <a:gd name="T68" fmla="*/ 2147483646 w 82"/>
              <a:gd name="T69" fmla="*/ 2147483646 h 57"/>
              <a:gd name="T70" fmla="*/ 2147483646 w 82"/>
              <a:gd name="T71" fmla="*/ 2147483646 h 57"/>
              <a:gd name="T72" fmla="*/ 2147483646 w 82"/>
              <a:gd name="T73" fmla="*/ 2147483646 h 57"/>
              <a:gd name="T74" fmla="*/ 2147483646 w 82"/>
              <a:gd name="T75" fmla="*/ 2147483646 h 57"/>
              <a:gd name="T76" fmla="*/ 2147483646 w 82"/>
              <a:gd name="T77" fmla="*/ 2147483646 h 57"/>
              <a:gd name="T78" fmla="*/ 2147483646 w 82"/>
              <a:gd name="T79" fmla="*/ 2147483646 h 57"/>
              <a:gd name="T80" fmla="*/ 2147483646 w 82"/>
              <a:gd name="T81" fmla="*/ 2147483646 h 57"/>
              <a:gd name="T82" fmla="*/ 2147483646 w 82"/>
              <a:gd name="T83" fmla="*/ 2147483646 h 57"/>
              <a:gd name="T84" fmla="*/ 2147483646 w 82"/>
              <a:gd name="T85" fmla="*/ 2147483646 h 57"/>
              <a:gd name="T86" fmla="*/ 2147483646 w 82"/>
              <a:gd name="T87" fmla="*/ 2147483646 h 57"/>
              <a:gd name="T88" fmla="*/ 2147483646 w 82"/>
              <a:gd name="T89" fmla="*/ 2147483646 h 57"/>
              <a:gd name="T90" fmla="*/ 2147483646 w 82"/>
              <a:gd name="T91" fmla="*/ 2147483646 h 57"/>
              <a:gd name="T92" fmla="*/ 2147483646 w 82"/>
              <a:gd name="T93" fmla="*/ 2147483646 h 57"/>
              <a:gd name="T94" fmla="*/ 2147483646 w 82"/>
              <a:gd name="T95" fmla="*/ 2147483646 h 57"/>
              <a:gd name="T96" fmla="*/ 2147483646 w 82"/>
              <a:gd name="T97" fmla="*/ 2147483646 h 57"/>
              <a:gd name="T98" fmla="*/ 2147483646 w 82"/>
              <a:gd name="T99" fmla="*/ 2147483646 h 57"/>
              <a:gd name="T100" fmla="*/ 2147483646 w 82"/>
              <a:gd name="T101" fmla="*/ 2147483646 h 57"/>
              <a:gd name="T102" fmla="*/ 2147483646 w 82"/>
              <a:gd name="T103" fmla="*/ 2147483646 h 57"/>
              <a:gd name="T104" fmla="*/ 2147483646 w 82"/>
              <a:gd name="T105" fmla="*/ 2147483646 h 57"/>
              <a:gd name="T106" fmla="*/ 2147483646 w 82"/>
              <a:gd name="T107" fmla="*/ 2147483646 h 57"/>
              <a:gd name="T108" fmla="*/ 2147483646 w 82"/>
              <a:gd name="T109" fmla="*/ 2147483646 h 57"/>
              <a:gd name="T110" fmla="*/ 2147483646 w 82"/>
              <a:gd name="T111" fmla="*/ 2147483646 h 57"/>
              <a:gd name="T112" fmla="*/ 2147483646 w 82"/>
              <a:gd name="T113" fmla="*/ 2147483646 h 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121">
            <a:extLst>
              <a:ext uri="{FF2B5EF4-FFF2-40B4-BE49-F238E27FC236}">
                <a16:creationId xmlns:a16="http://schemas.microsoft.com/office/drawing/2014/main" id="{195A456A-3AEE-4E42-B44B-4FD9FF22299F}"/>
              </a:ext>
            </a:extLst>
          </p:cNvPr>
          <p:cNvSpPr>
            <a:spLocks noEditPoints="1"/>
          </p:cNvSpPr>
          <p:nvPr/>
        </p:nvSpPr>
        <p:spPr bwMode="auto">
          <a:xfrm>
            <a:off x="3692707" y="3019932"/>
            <a:ext cx="640080" cy="640080"/>
          </a:xfrm>
          <a:custGeom>
            <a:avLst/>
            <a:gdLst>
              <a:gd name="T0" fmla="*/ 2147483646 w 62"/>
              <a:gd name="T1" fmla="*/ 2147483646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0 w 62"/>
              <a:gd name="T9" fmla="*/ 2147483646 h 62"/>
              <a:gd name="T10" fmla="*/ 2147483646 w 62"/>
              <a:gd name="T11" fmla="*/ 0 h 62"/>
              <a:gd name="T12" fmla="*/ 2147483646 w 62"/>
              <a:gd name="T13" fmla="*/ 0 h 62"/>
              <a:gd name="T14" fmla="*/ 2147483646 w 62"/>
              <a:gd name="T15" fmla="*/ 2147483646 h 62"/>
              <a:gd name="T16" fmla="*/ 2147483646 w 62"/>
              <a:gd name="T17" fmla="*/ 2147483646 h 62"/>
              <a:gd name="T18" fmla="*/ 2147483646 w 62"/>
              <a:gd name="T19" fmla="*/ 2147483646 h 62"/>
              <a:gd name="T20" fmla="*/ 2147483646 w 62"/>
              <a:gd name="T21" fmla="*/ 2147483646 h 62"/>
              <a:gd name="T22" fmla="*/ 2147483646 w 62"/>
              <a:gd name="T23" fmla="*/ 2147483646 h 62"/>
              <a:gd name="T24" fmla="*/ 2147483646 w 62"/>
              <a:gd name="T25" fmla="*/ 2147483646 h 62"/>
              <a:gd name="T26" fmla="*/ 2147483646 w 62"/>
              <a:gd name="T27" fmla="*/ 2147483646 h 62"/>
              <a:gd name="T28" fmla="*/ 2147483646 w 62"/>
              <a:gd name="T29" fmla="*/ 2147483646 h 62"/>
              <a:gd name="T30" fmla="*/ 2147483646 w 62"/>
              <a:gd name="T31" fmla="*/ 2147483646 h 62"/>
              <a:gd name="T32" fmla="*/ 2147483646 w 62"/>
              <a:gd name="T33" fmla="*/ 2147483646 h 62"/>
              <a:gd name="T34" fmla="*/ 2147483646 w 62"/>
              <a:gd name="T35" fmla="*/ 2147483646 h 62"/>
              <a:gd name="T36" fmla="*/ 2147483646 w 62"/>
              <a:gd name="T37" fmla="*/ 2147483646 h 62"/>
              <a:gd name="T38" fmla="*/ 2147483646 w 62"/>
              <a:gd name="T39" fmla="*/ 2147483646 h 62"/>
              <a:gd name="T40" fmla="*/ 2147483646 w 62"/>
              <a:gd name="T41" fmla="*/ 2147483646 h 62"/>
              <a:gd name="T42" fmla="*/ 2147483646 w 62"/>
              <a:gd name="T43" fmla="*/ 2147483646 h 62"/>
              <a:gd name="T44" fmla="*/ 2147483646 w 62"/>
              <a:gd name="T45" fmla="*/ 2147483646 h 62"/>
              <a:gd name="T46" fmla="*/ 2147483646 w 62"/>
              <a:gd name="T47" fmla="*/ 2147483646 h 62"/>
              <a:gd name="T48" fmla="*/ 2147483646 w 62"/>
              <a:gd name="T49" fmla="*/ 2147483646 h 62"/>
              <a:gd name="T50" fmla="*/ 2147483646 w 62"/>
              <a:gd name="T51" fmla="*/ 2147483646 h 62"/>
              <a:gd name="T52" fmla="*/ 2147483646 w 62"/>
              <a:gd name="T53" fmla="*/ 2147483646 h 62"/>
              <a:gd name="T54" fmla="*/ 2147483646 w 62"/>
              <a:gd name="T55" fmla="*/ 2147483646 h 62"/>
              <a:gd name="T56" fmla="*/ 2147483646 w 62"/>
              <a:gd name="T57" fmla="*/ 2147483646 h 62"/>
              <a:gd name="T58" fmla="*/ 2147483646 w 62"/>
              <a:gd name="T59" fmla="*/ 2147483646 h 6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52" y="29"/>
                </a:moveTo>
                <a:cubicBezTo>
                  <a:pt x="52" y="27"/>
                  <a:pt x="51" y="26"/>
                  <a:pt x="49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5" y="11"/>
                  <a:pt x="34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7" y="11"/>
                  <a:pt x="26" y="12"/>
                  <a:pt x="26" y="13"/>
                </a:cubicBezTo>
                <a:cubicBezTo>
                  <a:pt x="26" y="26"/>
                  <a:pt x="26" y="26"/>
                  <a:pt x="2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1" y="27"/>
                  <a:pt x="11" y="29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5"/>
                  <a:pt x="12" y="36"/>
                  <a:pt x="13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1"/>
                  <a:pt x="27" y="52"/>
                  <a:pt x="29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6" y="51"/>
                  <a:pt x="36" y="49"/>
                </a:cubicBezTo>
                <a:cubicBezTo>
                  <a:pt x="36" y="36"/>
                  <a:pt x="36" y="36"/>
                  <a:pt x="3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51" y="36"/>
                  <a:pt x="52" y="35"/>
                  <a:pt x="52" y="34"/>
                </a:cubicBezTo>
                <a:lnTo>
                  <a:pt x="52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144">
            <a:extLst>
              <a:ext uri="{FF2B5EF4-FFF2-40B4-BE49-F238E27FC236}">
                <a16:creationId xmlns:a16="http://schemas.microsoft.com/office/drawing/2014/main" id="{48968A4C-4BB0-4585-98DE-3BAAF988DB80}"/>
              </a:ext>
            </a:extLst>
          </p:cNvPr>
          <p:cNvSpPr>
            <a:spLocks noEditPoints="1"/>
          </p:cNvSpPr>
          <p:nvPr/>
        </p:nvSpPr>
        <p:spPr bwMode="auto">
          <a:xfrm>
            <a:off x="1688544" y="3018504"/>
            <a:ext cx="827066" cy="641508"/>
          </a:xfrm>
          <a:custGeom>
            <a:avLst/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0 w 72"/>
              <a:gd name="T9" fmla="*/ 2147483646 h 56"/>
              <a:gd name="T10" fmla="*/ 2147483646 w 72"/>
              <a:gd name="T11" fmla="*/ 0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2147483646 w 72"/>
              <a:gd name="T17" fmla="*/ 2147483646 h 56"/>
              <a:gd name="T18" fmla="*/ 2147483646 w 72"/>
              <a:gd name="T19" fmla="*/ 2147483646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2147483646 w 72"/>
              <a:gd name="T53" fmla="*/ 2147483646 h 56"/>
              <a:gd name="T54" fmla="*/ 2147483646 w 72"/>
              <a:gd name="T55" fmla="*/ 2147483646 h 56"/>
              <a:gd name="T56" fmla="*/ 2147483646 w 72"/>
              <a:gd name="T57" fmla="*/ 2147483646 h 56"/>
              <a:gd name="T58" fmla="*/ 2147483646 w 72"/>
              <a:gd name="T59" fmla="*/ 2147483646 h 56"/>
              <a:gd name="T60" fmla="*/ 2147483646 w 72"/>
              <a:gd name="T61" fmla="*/ 2147483646 h 56"/>
              <a:gd name="T62" fmla="*/ 2147483646 w 72"/>
              <a:gd name="T63" fmla="*/ 2147483646 h 56"/>
              <a:gd name="T64" fmla="*/ 2147483646 w 72"/>
              <a:gd name="T65" fmla="*/ 2147483646 h 56"/>
              <a:gd name="T66" fmla="*/ 2147483646 w 72"/>
              <a:gd name="T67" fmla="*/ 2147483646 h 56"/>
              <a:gd name="T68" fmla="*/ 2147483646 w 72"/>
              <a:gd name="T69" fmla="*/ 2147483646 h 56"/>
              <a:gd name="T70" fmla="*/ 2147483646 w 72"/>
              <a:gd name="T71" fmla="*/ 2147483646 h 56"/>
              <a:gd name="T72" fmla="*/ 2147483646 w 72"/>
              <a:gd name="T73" fmla="*/ 2147483646 h 56"/>
              <a:gd name="T74" fmla="*/ 2147483646 w 72"/>
              <a:gd name="T75" fmla="*/ 2147483646 h 56"/>
              <a:gd name="T76" fmla="*/ 2147483646 w 72"/>
              <a:gd name="T77" fmla="*/ 2147483646 h 56"/>
              <a:gd name="T78" fmla="*/ 2147483646 w 72"/>
              <a:gd name="T79" fmla="*/ 2147483646 h 56"/>
              <a:gd name="T80" fmla="*/ 2147483646 w 72"/>
              <a:gd name="T81" fmla="*/ 2147483646 h 56"/>
              <a:gd name="T82" fmla="*/ 2147483646 w 72"/>
              <a:gd name="T83" fmla="*/ 2147483646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362865" y="858452"/>
            <a:ext cx="5996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Role of E-Commerce in Business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73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7955 -4.0740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18811" y="3030583"/>
            <a:ext cx="4525464" cy="855423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27818" y="3062325"/>
            <a:ext cx="4284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 smtClean="0">
                <a:solidFill>
                  <a:schemeClr val="bg1"/>
                </a:solidFill>
                <a:latin typeface="Gotham"/>
              </a:rPr>
              <a:t>Collins </a:t>
            </a:r>
            <a:r>
              <a:rPr lang="en-US" sz="4400" b="1" spc="-150" dirty="0" err="1" smtClean="0">
                <a:solidFill>
                  <a:schemeClr val="bg1"/>
                </a:solidFill>
                <a:latin typeface="Gotham"/>
              </a:rPr>
              <a:t>Nyagaka</a:t>
            </a:r>
            <a:endParaRPr lang="en-US" sz="4400" b="1" spc="-150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8811" y="3901872"/>
            <a:ext cx="4525463" cy="2956129"/>
          </a:xfrm>
          <a:prstGeom prst="rect">
            <a:avLst/>
          </a:prstGeom>
          <a:solidFill>
            <a:srgbClr val="06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16400" y="3019333"/>
            <a:ext cx="4525464" cy="855423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7818" y="4157659"/>
            <a:ext cx="4525464" cy="242942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3314" y="4153283"/>
            <a:ext cx="4845936" cy="260146"/>
          </a:xfrm>
          <a:prstGeom prst="rect">
            <a:avLst/>
          </a:prstGeom>
          <a:solidFill>
            <a:srgbClr val="06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80211" y="3962792"/>
            <a:ext cx="5749946" cy="1986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solidFill>
                  <a:srgbClr val="FF6A00"/>
                </a:solidFill>
                <a:latin typeface="Gotham Light" pitchFamily="50" charset="0"/>
                <a:cs typeface="Gotham Light" pitchFamily="50" charset="0"/>
              </a:rPr>
              <a:t>Founder Dukago</a:t>
            </a:r>
            <a:endParaRPr lang="en-US" sz="2800" b="1" spc="300" dirty="0">
              <a:solidFill>
                <a:srgbClr val="FF6A00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1950" y="0"/>
            <a:ext cx="7169342" cy="7077151"/>
          </a:xfrm>
          <a:prstGeom prst="rect">
            <a:avLst/>
          </a:prstGeom>
          <a:solidFill>
            <a:srgbClr val="06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" b="20000"/>
          <a:stretch/>
        </p:blipFill>
        <p:spPr>
          <a:xfrm>
            <a:off x="929012" y="246679"/>
            <a:ext cx="5562411" cy="66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 animBg="1"/>
      <p:bldP spid="9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4A44D65-32E6-4C39-BF89-058862338902}"/>
              </a:ext>
            </a:extLst>
          </p:cNvPr>
          <p:cNvGrpSpPr/>
          <p:nvPr/>
        </p:nvGrpSpPr>
        <p:grpSpPr>
          <a:xfrm>
            <a:off x="1226004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7B8B887-7E16-4D3C-AEE7-7E9FD0E73F05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4086C3-89D4-48AF-BA02-D0D069BDD99A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Lower Operational Costs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63B9D4-C710-4650-BF7B-E106CF3889C7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5794AE9-132E-49C6-A28D-142CED6E9C99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A484D1-738E-4385-9C68-FD06A03D0BBC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B19A9A-C31C-42A5-9887-F775E74E1881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B8EB982-BF8F-4755-8DEB-569A5C3E6B04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ADFDB4-1CCE-4341-A293-D6BA171DD7A5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667143-93DC-4266-BD99-74226D875F89}"/>
              </a:ext>
            </a:extLst>
          </p:cNvPr>
          <p:cNvGrpSpPr/>
          <p:nvPr/>
        </p:nvGrpSpPr>
        <p:grpSpPr>
          <a:xfrm>
            <a:off x="3217636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4CBEBF1-5985-4CBE-9260-60D1E21359FB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693DC0-F93E-4721-91AA-D02700B951A1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Overcome Geographical Limitations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A3AF99-5E21-47E7-869A-A37506190811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80CF9644-0CBD-4A26-B50C-6ABD75EAC552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608156-33F2-43D9-8662-4675FE5A1F1B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14A7B1-C1C8-467D-A01B-D36542CB9EFF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BDAA465-547B-4ECC-B6D1-E1369A58660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5A0CB8A-40D1-4202-839B-7945E0946D98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690CB8-19D3-44FB-9668-D3551C256C04}"/>
              </a:ext>
            </a:extLst>
          </p:cNvPr>
          <p:cNvGrpSpPr/>
          <p:nvPr/>
        </p:nvGrpSpPr>
        <p:grpSpPr>
          <a:xfrm>
            <a:off x="5209268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69CC1D8-6BB4-42AF-8166-4A4B13F2634C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rgbClr val="EF6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8373C7-B44A-496C-A470-7C0E55DB4CB2}"/>
                </a:ext>
              </a:extLst>
            </p:cNvPr>
            <p:cNvSpPr txBox="1"/>
            <p:nvPr/>
          </p:nvSpPr>
          <p:spPr>
            <a:xfrm>
              <a:off x="6926717" y="3837389"/>
              <a:ext cx="13901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Start Up Cost is Low compared to traditional retail businesses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B63A35E-5D43-4E2C-BD12-A249E5095189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195CAEA5-6B3B-43CF-B972-04DCF8530D2A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261731F-65AD-494A-93C3-224626E8DC46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43228A5-EB8B-460F-94B3-FD902854FB03}"/>
                </a:ext>
              </a:extLst>
            </p:cNvPr>
            <p:cNvGrpSpPr/>
            <p:nvPr/>
          </p:nvGrpSpPr>
          <p:grpSpPr>
            <a:xfrm>
              <a:off x="8212190" y="5098787"/>
              <a:ext cx="73669" cy="80173"/>
              <a:chOff x="8212190" y="5098787"/>
              <a:chExt cx="73669" cy="80173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6914F63-5F7B-4010-9A84-07C0B93B181F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8787"/>
                <a:ext cx="0" cy="73670"/>
              </a:xfrm>
              <a:prstGeom prst="line">
                <a:avLst/>
              </a:prstGeom>
              <a:ln w="19050">
                <a:solidFill>
                  <a:srgbClr val="EF6E9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AEC45D4-52F0-4A1E-A7C1-6436DB9EC128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rgbClr val="EF6E9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982032-8D0D-45F5-81A4-97522FE374BB}"/>
              </a:ext>
            </a:extLst>
          </p:cNvPr>
          <p:cNvGrpSpPr/>
          <p:nvPr/>
        </p:nvGrpSpPr>
        <p:grpSpPr>
          <a:xfrm>
            <a:off x="7200900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E800397-DDF6-4D6D-81C4-F9C701D1DC17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924C71-0417-4B37-890A-FAF04698DBDC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It is dynamic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9564CB9-86D0-4423-8479-6282920FC3B2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Top Corners Rounded 59">
              <a:extLst>
                <a:ext uri="{FF2B5EF4-FFF2-40B4-BE49-F238E27FC236}">
                  <a16:creationId xmlns:a16="http://schemas.microsoft.com/office/drawing/2014/main" id="{A66F4937-901D-46A0-8A1E-6FD3620E2AB3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607E23E-6DB9-4B6C-A03D-2481134F76B1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9789B4D-36FC-4DEF-9A65-AC05619B44F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D15CEFA-6FF8-4F70-86D5-7D949FEDC71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68BC60F-A209-42C9-897C-6992ABA4D1FF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2A0E88-89DD-40C1-88C7-2D72EA93C344}"/>
              </a:ext>
            </a:extLst>
          </p:cNvPr>
          <p:cNvGrpSpPr/>
          <p:nvPr/>
        </p:nvGrpSpPr>
        <p:grpSpPr>
          <a:xfrm>
            <a:off x="9192532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BAEB57C4-A200-4A58-B987-ABD074E33D45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56DF39-2CFF-43C6-A3C7-0985E3DE441B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Easy to obtain data compared to retail business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1B9F581-F306-404E-94C4-7FBFE2D9DC43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EC6B1A3D-06C0-42EF-9776-242718BB4456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73671A0-6D5C-4905-83BB-4A17A2430130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95B0E8-070A-4576-B161-3F5C1365D88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E876A88-A0E1-489B-A5F9-95274CE90F69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30B2B4D-A7B7-4DEF-930B-6A91B0EC1CDD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Freeform 47">
            <a:extLst>
              <a:ext uri="{FF2B5EF4-FFF2-40B4-BE49-F238E27FC236}">
                <a16:creationId xmlns:a16="http://schemas.microsoft.com/office/drawing/2014/main" id="{F33E8645-AA12-4BA2-891D-28FE6531ECF2}"/>
              </a:ext>
            </a:extLst>
          </p:cNvPr>
          <p:cNvSpPr>
            <a:spLocks noEditPoints="1"/>
          </p:cNvSpPr>
          <p:nvPr/>
        </p:nvSpPr>
        <p:spPr bwMode="auto">
          <a:xfrm>
            <a:off x="9751282" y="2990850"/>
            <a:ext cx="652108" cy="685800"/>
          </a:xfrm>
          <a:custGeom>
            <a:avLst/>
            <a:gdLst>
              <a:gd name="T0" fmla="*/ 2147483646 w 57"/>
              <a:gd name="T1" fmla="*/ 2147483646 h 67"/>
              <a:gd name="T2" fmla="*/ 2147483646 w 57"/>
              <a:gd name="T3" fmla="*/ 2147483646 h 67"/>
              <a:gd name="T4" fmla="*/ 2147483646 w 57"/>
              <a:gd name="T5" fmla="*/ 2147483646 h 67"/>
              <a:gd name="T6" fmla="*/ 2147483646 w 57"/>
              <a:gd name="T7" fmla="*/ 2147483646 h 67"/>
              <a:gd name="T8" fmla="*/ 2147483646 w 57"/>
              <a:gd name="T9" fmla="*/ 2147483646 h 67"/>
              <a:gd name="T10" fmla="*/ 0 w 57"/>
              <a:gd name="T11" fmla="*/ 2147483646 h 67"/>
              <a:gd name="T12" fmla="*/ 2147483646 w 57"/>
              <a:gd name="T13" fmla="*/ 2147483646 h 67"/>
              <a:gd name="T14" fmla="*/ 2147483646 w 57"/>
              <a:gd name="T15" fmla="*/ 2147483646 h 67"/>
              <a:gd name="T16" fmla="*/ 2147483646 w 57"/>
              <a:gd name="T17" fmla="*/ 2147483646 h 67"/>
              <a:gd name="T18" fmla="*/ 2147483646 w 57"/>
              <a:gd name="T19" fmla="*/ 2147483646 h 67"/>
              <a:gd name="T20" fmla="*/ 2147483646 w 57"/>
              <a:gd name="T21" fmla="*/ 2147483646 h 67"/>
              <a:gd name="T22" fmla="*/ 2147483646 w 57"/>
              <a:gd name="T23" fmla="*/ 2147483646 h 67"/>
              <a:gd name="T24" fmla="*/ 2147483646 w 57"/>
              <a:gd name="T25" fmla="*/ 2147483646 h 67"/>
              <a:gd name="T26" fmla="*/ 2147483646 w 57"/>
              <a:gd name="T27" fmla="*/ 2147483646 h 67"/>
              <a:gd name="T28" fmla="*/ 2147483646 w 57"/>
              <a:gd name="T29" fmla="*/ 2147483646 h 67"/>
              <a:gd name="T30" fmla="*/ 2147483646 w 57"/>
              <a:gd name="T31" fmla="*/ 2147483646 h 67"/>
              <a:gd name="T32" fmla="*/ 2147483646 w 57"/>
              <a:gd name="T33" fmla="*/ 2147483646 h 67"/>
              <a:gd name="T34" fmla="*/ 2147483646 w 57"/>
              <a:gd name="T35" fmla="*/ 2147483646 h 67"/>
              <a:gd name="T36" fmla="*/ 2147483646 w 57"/>
              <a:gd name="T37" fmla="*/ 2147483646 h 67"/>
              <a:gd name="T38" fmla="*/ 2147483646 w 57"/>
              <a:gd name="T39" fmla="*/ 2147483646 h 67"/>
              <a:gd name="T40" fmla="*/ 2147483646 w 57"/>
              <a:gd name="T41" fmla="*/ 2147483646 h 67"/>
              <a:gd name="T42" fmla="*/ 2147483646 w 57"/>
              <a:gd name="T43" fmla="*/ 2147483646 h 67"/>
              <a:gd name="T44" fmla="*/ 2147483646 w 57"/>
              <a:gd name="T45" fmla="*/ 2147483646 h 67"/>
              <a:gd name="T46" fmla="*/ 2147483646 w 57"/>
              <a:gd name="T47" fmla="*/ 2147483646 h 67"/>
              <a:gd name="T48" fmla="*/ 2147483646 w 57"/>
              <a:gd name="T49" fmla="*/ 2147483646 h 67"/>
              <a:gd name="T50" fmla="*/ 2147483646 w 57"/>
              <a:gd name="T51" fmla="*/ 2147483646 h 67"/>
              <a:gd name="T52" fmla="*/ 2147483646 w 57"/>
              <a:gd name="T53" fmla="*/ 2147483646 h 67"/>
              <a:gd name="T54" fmla="*/ 2147483646 w 57"/>
              <a:gd name="T55" fmla="*/ 2147483646 h 67"/>
              <a:gd name="T56" fmla="*/ 2147483646 w 57"/>
              <a:gd name="T57" fmla="*/ 2147483646 h 67"/>
              <a:gd name="T58" fmla="*/ 2147483646 w 57"/>
              <a:gd name="T59" fmla="*/ 2147483646 h 67"/>
              <a:gd name="T60" fmla="*/ 2147483646 w 57"/>
              <a:gd name="T61" fmla="*/ 2147483646 h 67"/>
              <a:gd name="T62" fmla="*/ 2147483646 w 57"/>
              <a:gd name="T63" fmla="*/ 2147483646 h 67"/>
              <a:gd name="T64" fmla="*/ 2147483646 w 57"/>
              <a:gd name="T65" fmla="*/ 2147483646 h 67"/>
              <a:gd name="T66" fmla="*/ 2147483646 w 57"/>
              <a:gd name="T67" fmla="*/ 2147483646 h 67"/>
              <a:gd name="T68" fmla="*/ 2147483646 w 57"/>
              <a:gd name="T69" fmla="*/ 2147483646 h 67"/>
              <a:gd name="T70" fmla="*/ 2147483646 w 57"/>
              <a:gd name="T71" fmla="*/ 2147483646 h 67"/>
              <a:gd name="T72" fmla="*/ 2147483646 w 57"/>
              <a:gd name="T73" fmla="*/ 2147483646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" h="67">
                <a:moveTo>
                  <a:pt x="52" y="38"/>
                </a:moveTo>
                <a:cubicBezTo>
                  <a:pt x="51" y="41"/>
                  <a:pt x="49" y="42"/>
                  <a:pt x="47" y="44"/>
                </a:cubicBezTo>
                <a:cubicBezTo>
                  <a:pt x="39" y="47"/>
                  <a:pt x="30" y="48"/>
                  <a:pt x="22" y="47"/>
                </a:cubicBezTo>
                <a:cubicBezTo>
                  <a:pt x="17" y="47"/>
                  <a:pt x="11" y="45"/>
                  <a:pt x="6" y="42"/>
                </a:cubicBezTo>
                <a:cubicBezTo>
                  <a:pt x="4" y="40"/>
                  <a:pt x="4" y="37"/>
                  <a:pt x="4" y="35"/>
                </a:cubicBezTo>
                <a:cubicBezTo>
                  <a:pt x="2" y="26"/>
                  <a:pt x="1" y="18"/>
                  <a:pt x="0" y="10"/>
                </a:cubicBezTo>
                <a:cubicBezTo>
                  <a:pt x="0" y="6"/>
                  <a:pt x="4" y="5"/>
                  <a:pt x="7" y="4"/>
                </a:cubicBezTo>
                <a:cubicBezTo>
                  <a:pt x="11" y="2"/>
                  <a:pt x="16" y="1"/>
                  <a:pt x="20" y="1"/>
                </a:cubicBezTo>
                <a:cubicBezTo>
                  <a:pt x="29" y="0"/>
                  <a:pt x="38" y="0"/>
                  <a:pt x="47" y="3"/>
                </a:cubicBezTo>
                <a:cubicBezTo>
                  <a:pt x="50" y="4"/>
                  <a:pt x="54" y="5"/>
                  <a:pt x="56" y="8"/>
                </a:cubicBezTo>
                <a:cubicBezTo>
                  <a:pt x="57" y="9"/>
                  <a:pt x="56" y="11"/>
                  <a:pt x="56" y="12"/>
                </a:cubicBezTo>
                <a:cubicBezTo>
                  <a:pt x="55" y="21"/>
                  <a:pt x="53" y="30"/>
                  <a:pt x="52" y="38"/>
                </a:cubicBezTo>
                <a:close/>
                <a:moveTo>
                  <a:pt x="44" y="62"/>
                </a:moveTo>
                <a:cubicBezTo>
                  <a:pt x="37" y="66"/>
                  <a:pt x="28" y="67"/>
                  <a:pt x="20" y="65"/>
                </a:cubicBezTo>
                <a:cubicBezTo>
                  <a:pt x="16" y="65"/>
                  <a:pt x="11" y="63"/>
                  <a:pt x="9" y="59"/>
                </a:cubicBezTo>
                <a:cubicBezTo>
                  <a:pt x="8" y="55"/>
                  <a:pt x="7" y="51"/>
                  <a:pt x="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20" y="54"/>
                  <a:pt x="36" y="54"/>
                  <a:pt x="48" y="47"/>
                </a:cubicBezTo>
                <a:cubicBezTo>
                  <a:pt x="50" y="47"/>
                  <a:pt x="49" y="49"/>
                  <a:pt x="49" y="51"/>
                </a:cubicBezTo>
                <a:cubicBezTo>
                  <a:pt x="48" y="55"/>
                  <a:pt x="48" y="60"/>
                  <a:pt x="44" y="62"/>
                </a:cubicBezTo>
                <a:close/>
                <a:moveTo>
                  <a:pt x="39" y="6"/>
                </a:moveTo>
                <a:cubicBezTo>
                  <a:pt x="32" y="5"/>
                  <a:pt x="24" y="5"/>
                  <a:pt x="16" y="6"/>
                </a:cubicBezTo>
                <a:cubicBezTo>
                  <a:pt x="14" y="7"/>
                  <a:pt x="11" y="7"/>
                  <a:pt x="10" y="9"/>
                </a:cubicBezTo>
                <a:cubicBezTo>
                  <a:pt x="12" y="12"/>
                  <a:pt x="16" y="12"/>
                  <a:pt x="19" y="12"/>
                </a:cubicBezTo>
                <a:cubicBezTo>
                  <a:pt x="25" y="13"/>
                  <a:pt x="31" y="13"/>
                  <a:pt x="37" y="12"/>
                </a:cubicBezTo>
                <a:cubicBezTo>
                  <a:pt x="40" y="12"/>
                  <a:pt x="44" y="12"/>
                  <a:pt x="47" y="9"/>
                </a:cubicBezTo>
                <a:cubicBezTo>
                  <a:pt x="45" y="7"/>
                  <a:pt x="42" y="6"/>
                  <a:pt x="39" y="6"/>
                </a:cubicBezTo>
                <a:close/>
                <a:moveTo>
                  <a:pt x="24" y="24"/>
                </a:moveTo>
                <a:cubicBezTo>
                  <a:pt x="21" y="25"/>
                  <a:pt x="19" y="29"/>
                  <a:pt x="19" y="33"/>
                </a:cubicBezTo>
                <a:cubicBezTo>
                  <a:pt x="19" y="38"/>
                  <a:pt x="24" y="42"/>
                  <a:pt x="29" y="41"/>
                </a:cubicBezTo>
                <a:cubicBezTo>
                  <a:pt x="34" y="41"/>
                  <a:pt x="38" y="36"/>
                  <a:pt x="37" y="31"/>
                </a:cubicBezTo>
                <a:cubicBezTo>
                  <a:pt x="36" y="25"/>
                  <a:pt x="30" y="21"/>
                  <a:pt x="24" y="24"/>
                </a:cubicBezTo>
                <a:close/>
                <a:moveTo>
                  <a:pt x="26" y="36"/>
                </a:moveTo>
                <a:cubicBezTo>
                  <a:pt x="23" y="35"/>
                  <a:pt x="23" y="30"/>
                  <a:pt x="26" y="28"/>
                </a:cubicBezTo>
                <a:cubicBezTo>
                  <a:pt x="29" y="27"/>
                  <a:pt x="32" y="29"/>
                  <a:pt x="32" y="32"/>
                </a:cubicBezTo>
                <a:cubicBezTo>
                  <a:pt x="33" y="35"/>
                  <a:pt x="29" y="38"/>
                  <a:pt x="26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79">
            <a:extLst>
              <a:ext uri="{FF2B5EF4-FFF2-40B4-BE49-F238E27FC236}">
                <a16:creationId xmlns:a16="http://schemas.microsoft.com/office/drawing/2014/main" id="{9D337EC2-1E0B-4BBC-B6F6-DBFED2C384D1}"/>
              </a:ext>
            </a:extLst>
          </p:cNvPr>
          <p:cNvSpPr>
            <a:spLocks noEditPoints="1"/>
          </p:cNvSpPr>
          <p:nvPr/>
        </p:nvSpPr>
        <p:spPr bwMode="auto">
          <a:xfrm>
            <a:off x="7663440" y="2990850"/>
            <a:ext cx="827066" cy="685800"/>
          </a:xfrm>
          <a:custGeom>
            <a:avLst/>
            <a:gdLst>
              <a:gd name="T0" fmla="*/ 2147483646 w 72"/>
              <a:gd name="T1" fmla="*/ 2147483646 h 72"/>
              <a:gd name="T2" fmla="*/ 2147483646 w 72"/>
              <a:gd name="T3" fmla="*/ 2147483646 h 72"/>
              <a:gd name="T4" fmla="*/ 0 w 72"/>
              <a:gd name="T5" fmla="*/ 2147483646 h 72"/>
              <a:gd name="T6" fmla="*/ 2147483646 w 72"/>
              <a:gd name="T7" fmla="*/ 2147483646 h 72"/>
              <a:gd name="T8" fmla="*/ 2147483646 w 72"/>
              <a:gd name="T9" fmla="*/ 2147483646 h 72"/>
              <a:gd name="T10" fmla="*/ 2147483646 w 72"/>
              <a:gd name="T11" fmla="*/ 2147483646 h 72"/>
              <a:gd name="T12" fmla="*/ 2147483646 w 72"/>
              <a:gd name="T13" fmla="*/ 2147483646 h 72"/>
              <a:gd name="T14" fmla="*/ 2147483646 w 72"/>
              <a:gd name="T15" fmla="*/ 0 h 72"/>
              <a:gd name="T16" fmla="*/ 2147483646 w 72"/>
              <a:gd name="T17" fmla="*/ 2147483646 h 72"/>
              <a:gd name="T18" fmla="*/ 2147483646 w 72"/>
              <a:gd name="T19" fmla="*/ 2147483646 h 72"/>
              <a:gd name="T20" fmla="*/ 2147483646 w 72"/>
              <a:gd name="T21" fmla="*/ 2147483646 h 72"/>
              <a:gd name="T22" fmla="*/ 2147483646 w 72"/>
              <a:gd name="T23" fmla="*/ 2147483646 h 72"/>
              <a:gd name="T24" fmla="*/ 2147483646 w 72"/>
              <a:gd name="T25" fmla="*/ 2147483646 h 72"/>
              <a:gd name="T26" fmla="*/ 2147483646 w 72"/>
              <a:gd name="T27" fmla="*/ 2147483646 h 72"/>
              <a:gd name="T28" fmla="*/ 2147483646 w 72"/>
              <a:gd name="T29" fmla="*/ 2147483646 h 72"/>
              <a:gd name="T30" fmla="*/ 2147483646 w 72"/>
              <a:gd name="T31" fmla="*/ 2147483646 h 72"/>
              <a:gd name="T32" fmla="*/ 2147483646 w 72"/>
              <a:gd name="T33" fmla="*/ 2147483646 h 72"/>
              <a:gd name="T34" fmla="*/ 2147483646 w 72"/>
              <a:gd name="T35" fmla="*/ 2147483646 h 72"/>
              <a:gd name="T36" fmla="*/ 2147483646 w 72"/>
              <a:gd name="T37" fmla="*/ 2147483646 h 72"/>
              <a:gd name="T38" fmla="*/ 2147483646 w 72"/>
              <a:gd name="T39" fmla="*/ 2147483646 h 72"/>
              <a:gd name="T40" fmla="*/ 2147483646 w 72"/>
              <a:gd name="T41" fmla="*/ 2147483646 h 72"/>
              <a:gd name="T42" fmla="*/ 2147483646 w 72"/>
              <a:gd name="T43" fmla="*/ 2147483646 h 72"/>
              <a:gd name="T44" fmla="*/ 2147483646 w 72"/>
              <a:gd name="T45" fmla="*/ 2147483646 h 72"/>
              <a:gd name="T46" fmla="*/ 2147483646 w 72"/>
              <a:gd name="T47" fmla="*/ 2147483646 h 72"/>
              <a:gd name="T48" fmla="*/ 2147483646 w 72"/>
              <a:gd name="T49" fmla="*/ 2147483646 h 72"/>
              <a:gd name="T50" fmla="*/ 2147483646 w 72"/>
              <a:gd name="T51" fmla="*/ 2147483646 h 72"/>
              <a:gd name="T52" fmla="*/ 2147483646 w 72"/>
              <a:gd name="T53" fmla="*/ 2147483646 h 72"/>
              <a:gd name="T54" fmla="*/ 2147483646 w 72"/>
              <a:gd name="T55" fmla="*/ 2147483646 h 72"/>
              <a:gd name="T56" fmla="*/ 2147483646 w 72"/>
              <a:gd name="T57" fmla="*/ 2147483646 h 72"/>
              <a:gd name="T58" fmla="*/ 2147483646 w 72"/>
              <a:gd name="T59" fmla="*/ 2147483646 h 72"/>
              <a:gd name="T60" fmla="*/ 2147483646 w 72"/>
              <a:gd name="T61" fmla="*/ 2147483646 h 72"/>
              <a:gd name="T62" fmla="*/ 2147483646 w 72"/>
              <a:gd name="T63" fmla="*/ 2147483646 h 72"/>
              <a:gd name="T64" fmla="*/ 2147483646 w 72"/>
              <a:gd name="T65" fmla="*/ 2147483646 h 72"/>
              <a:gd name="T66" fmla="*/ 2147483646 w 72"/>
              <a:gd name="T67" fmla="*/ 2147483646 h 72"/>
              <a:gd name="T68" fmla="*/ 2147483646 w 72"/>
              <a:gd name="T69" fmla="*/ 2147483646 h 72"/>
              <a:gd name="T70" fmla="*/ 2147483646 w 72"/>
              <a:gd name="T71" fmla="*/ 2147483646 h 72"/>
              <a:gd name="T72" fmla="*/ 2147483646 w 72"/>
              <a:gd name="T73" fmla="*/ 2147483646 h 72"/>
              <a:gd name="T74" fmla="*/ 2147483646 w 72"/>
              <a:gd name="T75" fmla="*/ 2147483646 h 72"/>
              <a:gd name="T76" fmla="*/ 2147483646 w 72"/>
              <a:gd name="T77" fmla="*/ 2147483646 h 72"/>
              <a:gd name="T78" fmla="*/ 2147483646 w 72"/>
              <a:gd name="T79" fmla="*/ 2147483646 h 72"/>
              <a:gd name="T80" fmla="*/ 2147483646 w 72"/>
              <a:gd name="T81" fmla="*/ 2147483646 h 72"/>
              <a:gd name="T82" fmla="*/ 2147483646 w 72"/>
              <a:gd name="T83" fmla="*/ 2147483646 h 72"/>
              <a:gd name="T84" fmla="*/ 2147483646 w 72"/>
              <a:gd name="T85" fmla="*/ 2147483646 h 72"/>
              <a:gd name="T86" fmla="*/ 2147483646 w 72"/>
              <a:gd name="T87" fmla="*/ 2147483646 h 72"/>
              <a:gd name="T88" fmla="*/ 2147483646 w 72"/>
              <a:gd name="T89" fmla="*/ 2147483646 h 72"/>
              <a:gd name="T90" fmla="*/ 2147483646 w 72"/>
              <a:gd name="T91" fmla="*/ 2147483646 h 72"/>
              <a:gd name="T92" fmla="*/ 2147483646 w 72"/>
              <a:gd name="T93" fmla="*/ 2147483646 h 72"/>
              <a:gd name="T94" fmla="*/ 2147483646 w 72"/>
              <a:gd name="T95" fmla="*/ 2147483646 h 72"/>
              <a:gd name="T96" fmla="*/ 2147483646 w 72"/>
              <a:gd name="T97" fmla="*/ 2147483646 h 72"/>
              <a:gd name="T98" fmla="*/ 2147483646 w 72"/>
              <a:gd name="T99" fmla="*/ 2147483646 h 72"/>
              <a:gd name="T100" fmla="*/ 2147483646 w 72"/>
              <a:gd name="T101" fmla="*/ 2147483646 h 72"/>
              <a:gd name="T102" fmla="*/ 2147483646 w 72"/>
              <a:gd name="T103" fmla="*/ 2147483646 h 72"/>
              <a:gd name="T104" fmla="*/ 2147483646 w 72"/>
              <a:gd name="T105" fmla="*/ 2147483646 h 72"/>
              <a:gd name="T106" fmla="*/ 2147483646 w 72"/>
              <a:gd name="T107" fmla="*/ 2147483646 h 72"/>
              <a:gd name="T108" fmla="*/ 2147483646 w 72"/>
              <a:gd name="T109" fmla="*/ 2147483646 h 7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" h="72">
                <a:moveTo>
                  <a:pt x="18" y="22"/>
                </a:moveTo>
                <a:cubicBezTo>
                  <a:pt x="18" y="66"/>
                  <a:pt x="18" y="66"/>
                  <a:pt x="18" y="66"/>
                </a:cubicBezTo>
                <a:cubicBezTo>
                  <a:pt x="18" y="69"/>
                  <a:pt x="15" y="72"/>
                  <a:pt x="11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3" y="72"/>
                  <a:pt x="0" y="69"/>
                  <a:pt x="0" y="6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3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8" y="19"/>
                  <a:pt x="18" y="22"/>
                </a:cubicBezTo>
                <a:close/>
                <a:moveTo>
                  <a:pt x="72" y="31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8"/>
                  <a:pt x="67" y="72"/>
                  <a:pt x="61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3" y="72"/>
                  <a:pt x="20" y="69"/>
                  <a:pt x="20" y="66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"/>
                  <a:pt x="22" y="0"/>
                  <a:pt x="24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6" y="2"/>
                  <a:pt x="58" y="3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11"/>
                  <a:pt x="67" y="14"/>
                  <a:pt x="67" y="16"/>
                </a:cubicBezTo>
                <a:cubicBezTo>
                  <a:pt x="67" y="22"/>
                  <a:pt x="67" y="22"/>
                  <a:pt x="67" y="22"/>
                </a:cubicBezTo>
                <a:cubicBezTo>
                  <a:pt x="70" y="24"/>
                  <a:pt x="72" y="27"/>
                  <a:pt x="72" y="31"/>
                </a:cubicBezTo>
                <a:close/>
                <a:moveTo>
                  <a:pt x="61" y="16"/>
                </a:moveTo>
                <a:cubicBezTo>
                  <a:pt x="55" y="16"/>
                  <a:pt x="55" y="16"/>
                  <a:pt x="55" y="16"/>
                </a:cubicBezTo>
                <a:cubicBezTo>
                  <a:pt x="53" y="16"/>
                  <a:pt x="51" y="14"/>
                  <a:pt x="51" y="12"/>
                </a:cubicBezTo>
                <a:cubicBezTo>
                  <a:pt x="51" y="5"/>
                  <a:pt x="51" y="5"/>
                  <a:pt x="51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6"/>
                  <a:pt x="25" y="26"/>
                  <a:pt x="25" y="26"/>
                </a:cubicBezTo>
                <a:cubicBezTo>
                  <a:pt x="61" y="26"/>
                  <a:pt x="61" y="26"/>
                  <a:pt x="61" y="26"/>
                </a:cubicBezTo>
                <a:lnTo>
                  <a:pt x="61" y="16"/>
                </a:lnTo>
                <a:close/>
                <a:moveTo>
                  <a:pt x="37" y="36"/>
                </a:moveTo>
                <a:cubicBezTo>
                  <a:pt x="37" y="36"/>
                  <a:pt x="36" y="35"/>
                  <a:pt x="36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29" y="36"/>
                  <a:pt x="29" y="36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2"/>
                  <a:pt x="30" y="43"/>
                  <a:pt x="31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7" y="42"/>
                  <a:pt x="37" y="41"/>
                </a:cubicBezTo>
                <a:lnTo>
                  <a:pt x="37" y="36"/>
                </a:lnTo>
                <a:close/>
                <a:moveTo>
                  <a:pt x="37" y="47"/>
                </a:moveTo>
                <a:cubicBezTo>
                  <a:pt x="37" y="46"/>
                  <a:pt x="36" y="45"/>
                  <a:pt x="36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5"/>
                  <a:pt x="29" y="46"/>
                  <a:pt x="29" y="47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30" y="53"/>
                  <a:pt x="31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7" y="52"/>
                  <a:pt x="37" y="52"/>
                </a:cubicBezTo>
                <a:lnTo>
                  <a:pt x="37" y="47"/>
                </a:lnTo>
                <a:close/>
                <a:moveTo>
                  <a:pt x="37" y="57"/>
                </a:moveTo>
                <a:cubicBezTo>
                  <a:pt x="37" y="56"/>
                  <a:pt x="36" y="56"/>
                  <a:pt x="36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0" y="56"/>
                  <a:pt x="29" y="56"/>
                  <a:pt x="29" y="57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30" y="63"/>
                  <a:pt x="3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7" y="63"/>
                  <a:pt x="37" y="62"/>
                </a:cubicBezTo>
                <a:lnTo>
                  <a:pt x="37" y="57"/>
                </a:lnTo>
                <a:close/>
                <a:moveTo>
                  <a:pt x="47" y="36"/>
                </a:moveTo>
                <a:cubicBezTo>
                  <a:pt x="47" y="36"/>
                  <a:pt x="47" y="35"/>
                  <a:pt x="46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0" y="35"/>
                  <a:pt x="40" y="36"/>
                  <a:pt x="40" y="36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3"/>
                  <a:pt x="41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2"/>
                  <a:pt x="47" y="41"/>
                </a:cubicBezTo>
                <a:lnTo>
                  <a:pt x="47" y="36"/>
                </a:lnTo>
                <a:close/>
                <a:moveTo>
                  <a:pt x="47" y="47"/>
                </a:moveTo>
                <a:cubicBezTo>
                  <a:pt x="47" y="46"/>
                  <a:pt x="47" y="45"/>
                  <a:pt x="46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5"/>
                  <a:pt x="40" y="46"/>
                  <a:pt x="40" y="47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3"/>
                  <a:pt x="41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2"/>
                  <a:pt x="47" y="52"/>
                </a:cubicBezTo>
                <a:lnTo>
                  <a:pt x="47" y="47"/>
                </a:lnTo>
                <a:close/>
                <a:moveTo>
                  <a:pt x="47" y="57"/>
                </a:moveTo>
                <a:cubicBezTo>
                  <a:pt x="47" y="56"/>
                  <a:pt x="47" y="56"/>
                  <a:pt x="46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6"/>
                  <a:pt x="40" y="56"/>
                  <a:pt x="40" y="57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3"/>
                  <a:pt x="40" y="63"/>
                  <a:pt x="41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7" y="63"/>
                  <a:pt x="47" y="62"/>
                </a:cubicBezTo>
                <a:lnTo>
                  <a:pt x="47" y="57"/>
                </a:lnTo>
                <a:close/>
                <a:moveTo>
                  <a:pt x="58" y="36"/>
                </a:moveTo>
                <a:cubicBezTo>
                  <a:pt x="58" y="36"/>
                  <a:pt x="57" y="35"/>
                  <a:pt x="56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50" y="43"/>
                  <a:pt x="51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7" y="43"/>
                  <a:pt x="58" y="42"/>
                  <a:pt x="58" y="41"/>
                </a:cubicBezTo>
                <a:lnTo>
                  <a:pt x="58" y="36"/>
                </a:lnTo>
                <a:close/>
                <a:moveTo>
                  <a:pt x="58" y="47"/>
                </a:moveTo>
                <a:cubicBezTo>
                  <a:pt x="58" y="46"/>
                  <a:pt x="57" y="45"/>
                  <a:pt x="56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50" y="46"/>
                  <a:pt x="50" y="47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3"/>
                  <a:pt x="51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3"/>
                  <a:pt x="58" y="52"/>
                  <a:pt x="58" y="52"/>
                </a:cubicBezTo>
                <a:lnTo>
                  <a:pt x="58" y="47"/>
                </a:lnTo>
                <a:close/>
                <a:moveTo>
                  <a:pt x="58" y="57"/>
                </a:moveTo>
                <a:cubicBezTo>
                  <a:pt x="58" y="56"/>
                  <a:pt x="57" y="56"/>
                  <a:pt x="56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0" y="56"/>
                  <a:pt x="50" y="56"/>
                  <a:pt x="50" y="57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3"/>
                  <a:pt x="50" y="63"/>
                  <a:pt x="51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3"/>
                  <a:pt x="58" y="63"/>
                  <a:pt x="58" y="62"/>
                </a:cubicBezTo>
                <a:lnTo>
                  <a:pt x="58" y="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113">
            <a:extLst>
              <a:ext uri="{FF2B5EF4-FFF2-40B4-BE49-F238E27FC236}">
                <a16:creationId xmlns:a16="http://schemas.microsoft.com/office/drawing/2014/main" id="{C3855E6C-07A4-4B7D-A4E7-519FA098FE30}"/>
              </a:ext>
            </a:extLst>
          </p:cNvPr>
          <p:cNvSpPr>
            <a:spLocks noEditPoints="1"/>
          </p:cNvSpPr>
          <p:nvPr/>
        </p:nvSpPr>
        <p:spPr bwMode="auto">
          <a:xfrm>
            <a:off x="5622219" y="3013201"/>
            <a:ext cx="943706" cy="652114"/>
          </a:xfrm>
          <a:custGeom>
            <a:avLst/>
            <a:gdLst>
              <a:gd name="T0" fmla="*/ 2147483646 w 82"/>
              <a:gd name="T1" fmla="*/ 2147483646 h 57"/>
              <a:gd name="T2" fmla="*/ 2147483646 w 82"/>
              <a:gd name="T3" fmla="*/ 2147483646 h 57"/>
              <a:gd name="T4" fmla="*/ 2147483646 w 82"/>
              <a:gd name="T5" fmla="*/ 2147483646 h 57"/>
              <a:gd name="T6" fmla="*/ 0 w 82"/>
              <a:gd name="T7" fmla="*/ 2147483646 h 57"/>
              <a:gd name="T8" fmla="*/ 0 w 82"/>
              <a:gd name="T9" fmla="*/ 2147483646 h 57"/>
              <a:gd name="T10" fmla="*/ 2147483646 w 82"/>
              <a:gd name="T11" fmla="*/ 2147483646 h 57"/>
              <a:gd name="T12" fmla="*/ 2147483646 w 82"/>
              <a:gd name="T13" fmla="*/ 0 h 57"/>
              <a:gd name="T14" fmla="*/ 2147483646 w 82"/>
              <a:gd name="T15" fmla="*/ 0 h 57"/>
              <a:gd name="T16" fmla="*/ 2147483646 w 82"/>
              <a:gd name="T17" fmla="*/ 2147483646 h 57"/>
              <a:gd name="T18" fmla="*/ 2147483646 w 82"/>
              <a:gd name="T19" fmla="*/ 2147483646 h 57"/>
              <a:gd name="T20" fmla="*/ 2147483646 w 82"/>
              <a:gd name="T21" fmla="*/ 2147483646 h 57"/>
              <a:gd name="T22" fmla="*/ 2147483646 w 82"/>
              <a:gd name="T23" fmla="*/ 2147483646 h 57"/>
              <a:gd name="T24" fmla="*/ 2147483646 w 82"/>
              <a:gd name="T25" fmla="*/ 2147483646 h 57"/>
              <a:gd name="T26" fmla="*/ 2147483646 w 82"/>
              <a:gd name="T27" fmla="*/ 2147483646 h 57"/>
              <a:gd name="T28" fmla="*/ 2147483646 w 82"/>
              <a:gd name="T29" fmla="*/ 2147483646 h 57"/>
              <a:gd name="T30" fmla="*/ 2147483646 w 82"/>
              <a:gd name="T31" fmla="*/ 2147483646 h 57"/>
              <a:gd name="T32" fmla="*/ 2147483646 w 82"/>
              <a:gd name="T33" fmla="*/ 2147483646 h 57"/>
              <a:gd name="T34" fmla="*/ 2147483646 w 82"/>
              <a:gd name="T35" fmla="*/ 2147483646 h 57"/>
              <a:gd name="T36" fmla="*/ 2147483646 w 82"/>
              <a:gd name="T37" fmla="*/ 2147483646 h 57"/>
              <a:gd name="T38" fmla="*/ 2147483646 w 82"/>
              <a:gd name="T39" fmla="*/ 2147483646 h 57"/>
              <a:gd name="T40" fmla="*/ 2147483646 w 82"/>
              <a:gd name="T41" fmla="*/ 2147483646 h 57"/>
              <a:gd name="T42" fmla="*/ 2147483646 w 82"/>
              <a:gd name="T43" fmla="*/ 2147483646 h 57"/>
              <a:gd name="T44" fmla="*/ 2147483646 w 82"/>
              <a:gd name="T45" fmla="*/ 2147483646 h 57"/>
              <a:gd name="T46" fmla="*/ 2147483646 w 82"/>
              <a:gd name="T47" fmla="*/ 2147483646 h 57"/>
              <a:gd name="T48" fmla="*/ 2147483646 w 82"/>
              <a:gd name="T49" fmla="*/ 2147483646 h 57"/>
              <a:gd name="T50" fmla="*/ 2147483646 w 82"/>
              <a:gd name="T51" fmla="*/ 2147483646 h 57"/>
              <a:gd name="T52" fmla="*/ 2147483646 w 82"/>
              <a:gd name="T53" fmla="*/ 2147483646 h 57"/>
              <a:gd name="T54" fmla="*/ 2147483646 w 82"/>
              <a:gd name="T55" fmla="*/ 2147483646 h 57"/>
              <a:gd name="T56" fmla="*/ 2147483646 w 82"/>
              <a:gd name="T57" fmla="*/ 2147483646 h 57"/>
              <a:gd name="T58" fmla="*/ 2147483646 w 82"/>
              <a:gd name="T59" fmla="*/ 2147483646 h 57"/>
              <a:gd name="T60" fmla="*/ 2147483646 w 82"/>
              <a:gd name="T61" fmla="*/ 2147483646 h 57"/>
              <a:gd name="T62" fmla="*/ 2147483646 w 82"/>
              <a:gd name="T63" fmla="*/ 2147483646 h 57"/>
              <a:gd name="T64" fmla="*/ 2147483646 w 82"/>
              <a:gd name="T65" fmla="*/ 2147483646 h 57"/>
              <a:gd name="T66" fmla="*/ 2147483646 w 82"/>
              <a:gd name="T67" fmla="*/ 2147483646 h 57"/>
              <a:gd name="T68" fmla="*/ 2147483646 w 82"/>
              <a:gd name="T69" fmla="*/ 2147483646 h 57"/>
              <a:gd name="T70" fmla="*/ 2147483646 w 82"/>
              <a:gd name="T71" fmla="*/ 2147483646 h 57"/>
              <a:gd name="T72" fmla="*/ 2147483646 w 82"/>
              <a:gd name="T73" fmla="*/ 2147483646 h 57"/>
              <a:gd name="T74" fmla="*/ 2147483646 w 82"/>
              <a:gd name="T75" fmla="*/ 2147483646 h 57"/>
              <a:gd name="T76" fmla="*/ 2147483646 w 82"/>
              <a:gd name="T77" fmla="*/ 2147483646 h 57"/>
              <a:gd name="T78" fmla="*/ 2147483646 w 82"/>
              <a:gd name="T79" fmla="*/ 2147483646 h 57"/>
              <a:gd name="T80" fmla="*/ 2147483646 w 82"/>
              <a:gd name="T81" fmla="*/ 2147483646 h 57"/>
              <a:gd name="T82" fmla="*/ 2147483646 w 82"/>
              <a:gd name="T83" fmla="*/ 2147483646 h 57"/>
              <a:gd name="T84" fmla="*/ 2147483646 w 82"/>
              <a:gd name="T85" fmla="*/ 2147483646 h 57"/>
              <a:gd name="T86" fmla="*/ 2147483646 w 82"/>
              <a:gd name="T87" fmla="*/ 2147483646 h 57"/>
              <a:gd name="T88" fmla="*/ 2147483646 w 82"/>
              <a:gd name="T89" fmla="*/ 2147483646 h 57"/>
              <a:gd name="T90" fmla="*/ 2147483646 w 82"/>
              <a:gd name="T91" fmla="*/ 2147483646 h 57"/>
              <a:gd name="T92" fmla="*/ 2147483646 w 82"/>
              <a:gd name="T93" fmla="*/ 2147483646 h 57"/>
              <a:gd name="T94" fmla="*/ 2147483646 w 82"/>
              <a:gd name="T95" fmla="*/ 2147483646 h 57"/>
              <a:gd name="T96" fmla="*/ 2147483646 w 82"/>
              <a:gd name="T97" fmla="*/ 2147483646 h 57"/>
              <a:gd name="T98" fmla="*/ 2147483646 w 82"/>
              <a:gd name="T99" fmla="*/ 2147483646 h 57"/>
              <a:gd name="T100" fmla="*/ 2147483646 w 82"/>
              <a:gd name="T101" fmla="*/ 2147483646 h 57"/>
              <a:gd name="T102" fmla="*/ 2147483646 w 82"/>
              <a:gd name="T103" fmla="*/ 2147483646 h 57"/>
              <a:gd name="T104" fmla="*/ 2147483646 w 82"/>
              <a:gd name="T105" fmla="*/ 2147483646 h 57"/>
              <a:gd name="T106" fmla="*/ 2147483646 w 82"/>
              <a:gd name="T107" fmla="*/ 2147483646 h 57"/>
              <a:gd name="T108" fmla="*/ 2147483646 w 82"/>
              <a:gd name="T109" fmla="*/ 2147483646 h 57"/>
              <a:gd name="T110" fmla="*/ 2147483646 w 82"/>
              <a:gd name="T111" fmla="*/ 2147483646 h 57"/>
              <a:gd name="T112" fmla="*/ 2147483646 w 82"/>
              <a:gd name="T113" fmla="*/ 2147483646 h 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121">
            <a:extLst>
              <a:ext uri="{FF2B5EF4-FFF2-40B4-BE49-F238E27FC236}">
                <a16:creationId xmlns:a16="http://schemas.microsoft.com/office/drawing/2014/main" id="{195A456A-3AEE-4E42-B44B-4FD9FF22299F}"/>
              </a:ext>
            </a:extLst>
          </p:cNvPr>
          <p:cNvSpPr>
            <a:spLocks noEditPoints="1"/>
          </p:cNvSpPr>
          <p:nvPr/>
        </p:nvSpPr>
        <p:spPr bwMode="auto">
          <a:xfrm>
            <a:off x="3692707" y="3019932"/>
            <a:ext cx="640080" cy="640080"/>
          </a:xfrm>
          <a:custGeom>
            <a:avLst/>
            <a:gdLst>
              <a:gd name="T0" fmla="*/ 2147483646 w 62"/>
              <a:gd name="T1" fmla="*/ 2147483646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0 w 62"/>
              <a:gd name="T9" fmla="*/ 2147483646 h 62"/>
              <a:gd name="T10" fmla="*/ 2147483646 w 62"/>
              <a:gd name="T11" fmla="*/ 0 h 62"/>
              <a:gd name="T12" fmla="*/ 2147483646 w 62"/>
              <a:gd name="T13" fmla="*/ 0 h 62"/>
              <a:gd name="T14" fmla="*/ 2147483646 w 62"/>
              <a:gd name="T15" fmla="*/ 2147483646 h 62"/>
              <a:gd name="T16" fmla="*/ 2147483646 w 62"/>
              <a:gd name="T17" fmla="*/ 2147483646 h 62"/>
              <a:gd name="T18" fmla="*/ 2147483646 w 62"/>
              <a:gd name="T19" fmla="*/ 2147483646 h 62"/>
              <a:gd name="T20" fmla="*/ 2147483646 w 62"/>
              <a:gd name="T21" fmla="*/ 2147483646 h 62"/>
              <a:gd name="T22" fmla="*/ 2147483646 w 62"/>
              <a:gd name="T23" fmla="*/ 2147483646 h 62"/>
              <a:gd name="T24" fmla="*/ 2147483646 w 62"/>
              <a:gd name="T25" fmla="*/ 2147483646 h 62"/>
              <a:gd name="T26" fmla="*/ 2147483646 w 62"/>
              <a:gd name="T27" fmla="*/ 2147483646 h 62"/>
              <a:gd name="T28" fmla="*/ 2147483646 w 62"/>
              <a:gd name="T29" fmla="*/ 2147483646 h 62"/>
              <a:gd name="T30" fmla="*/ 2147483646 w 62"/>
              <a:gd name="T31" fmla="*/ 2147483646 h 62"/>
              <a:gd name="T32" fmla="*/ 2147483646 w 62"/>
              <a:gd name="T33" fmla="*/ 2147483646 h 62"/>
              <a:gd name="T34" fmla="*/ 2147483646 w 62"/>
              <a:gd name="T35" fmla="*/ 2147483646 h 62"/>
              <a:gd name="T36" fmla="*/ 2147483646 w 62"/>
              <a:gd name="T37" fmla="*/ 2147483646 h 62"/>
              <a:gd name="T38" fmla="*/ 2147483646 w 62"/>
              <a:gd name="T39" fmla="*/ 2147483646 h 62"/>
              <a:gd name="T40" fmla="*/ 2147483646 w 62"/>
              <a:gd name="T41" fmla="*/ 2147483646 h 62"/>
              <a:gd name="T42" fmla="*/ 2147483646 w 62"/>
              <a:gd name="T43" fmla="*/ 2147483646 h 62"/>
              <a:gd name="T44" fmla="*/ 2147483646 w 62"/>
              <a:gd name="T45" fmla="*/ 2147483646 h 62"/>
              <a:gd name="T46" fmla="*/ 2147483646 w 62"/>
              <a:gd name="T47" fmla="*/ 2147483646 h 62"/>
              <a:gd name="T48" fmla="*/ 2147483646 w 62"/>
              <a:gd name="T49" fmla="*/ 2147483646 h 62"/>
              <a:gd name="T50" fmla="*/ 2147483646 w 62"/>
              <a:gd name="T51" fmla="*/ 2147483646 h 62"/>
              <a:gd name="T52" fmla="*/ 2147483646 w 62"/>
              <a:gd name="T53" fmla="*/ 2147483646 h 62"/>
              <a:gd name="T54" fmla="*/ 2147483646 w 62"/>
              <a:gd name="T55" fmla="*/ 2147483646 h 62"/>
              <a:gd name="T56" fmla="*/ 2147483646 w 62"/>
              <a:gd name="T57" fmla="*/ 2147483646 h 62"/>
              <a:gd name="T58" fmla="*/ 2147483646 w 62"/>
              <a:gd name="T59" fmla="*/ 2147483646 h 6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52" y="29"/>
                </a:moveTo>
                <a:cubicBezTo>
                  <a:pt x="52" y="27"/>
                  <a:pt x="51" y="26"/>
                  <a:pt x="49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5" y="11"/>
                  <a:pt x="34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7" y="11"/>
                  <a:pt x="26" y="12"/>
                  <a:pt x="26" y="13"/>
                </a:cubicBezTo>
                <a:cubicBezTo>
                  <a:pt x="26" y="26"/>
                  <a:pt x="26" y="26"/>
                  <a:pt x="2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1" y="27"/>
                  <a:pt x="11" y="29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5"/>
                  <a:pt x="12" y="36"/>
                  <a:pt x="13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1"/>
                  <a:pt x="27" y="52"/>
                  <a:pt x="29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6" y="51"/>
                  <a:pt x="36" y="49"/>
                </a:cubicBezTo>
                <a:cubicBezTo>
                  <a:pt x="36" y="36"/>
                  <a:pt x="36" y="36"/>
                  <a:pt x="3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51" y="36"/>
                  <a:pt x="52" y="35"/>
                  <a:pt x="52" y="34"/>
                </a:cubicBezTo>
                <a:lnTo>
                  <a:pt x="52" y="2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144">
            <a:extLst>
              <a:ext uri="{FF2B5EF4-FFF2-40B4-BE49-F238E27FC236}">
                <a16:creationId xmlns:a16="http://schemas.microsoft.com/office/drawing/2014/main" id="{48968A4C-4BB0-4585-98DE-3BAAF988DB80}"/>
              </a:ext>
            </a:extLst>
          </p:cNvPr>
          <p:cNvSpPr>
            <a:spLocks noEditPoints="1"/>
          </p:cNvSpPr>
          <p:nvPr/>
        </p:nvSpPr>
        <p:spPr bwMode="auto">
          <a:xfrm>
            <a:off x="1688544" y="3018504"/>
            <a:ext cx="827066" cy="641508"/>
          </a:xfrm>
          <a:custGeom>
            <a:avLst/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0 w 72"/>
              <a:gd name="T9" fmla="*/ 2147483646 h 56"/>
              <a:gd name="T10" fmla="*/ 2147483646 w 72"/>
              <a:gd name="T11" fmla="*/ 0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2147483646 w 72"/>
              <a:gd name="T17" fmla="*/ 2147483646 h 56"/>
              <a:gd name="T18" fmla="*/ 2147483646 w 72"/>
              <a:gd name="T19" fmla="*/ 2147483646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2147483646 w 72"/>
              <a:gd name="T53" fmla="*/ 2147483646 h 56"/>
              <a:gd name="T54" fmla="*/ 2147483646 w 72"/>
              <a:gd name="T55" fmla="*/ 2147483646 h 56"/>
              <a:gd name="T56" fmla="*/ 2147483646 w 72"/>
              <a:gd name="T57" fmla="*/ 2147483646 h 56"/>
              <a:gd name="T58" fmla="*/ 2147483646 w 72"/>
              <a:gd name="T59" fmla="*/ 2147483646 h 56"/>
              <a:gd name="T60" fmla="*/ 2147483646 w 72"/>
              <a:gd name="T61" fmla="*/ 2147483646 h 56"/>
              <a:gd name="T62" fmla="*/ 2147483646 w 72"/>
              <a:gd name="T63" fmla="*/ 2147483646 h 56"/>
              <a:gd name="T64" fmla="*/ 2147483646 w 72"/>
              <a:gd name="T65" fmla="*/ 2147483646 h 56"/>
              <a:gd name="T66" fmla="*/ 2147483646 w 72"/>
              <a:gd name="T67" fmla="*/ 2147483646 h 56"/>
              <a:gd name="T68" fmla="*/ 2147483646 w 72"/>
              <a:gd name="T69" fmla="*/ 2147483646 h 56"/>
              <a:gd name="T70" fmla="*/ 2147483646 w 72"/>
              <a:gd name="T71" fmla="*/ 2147483646 h 56"/>
              <a:gd name="T72" fmla="*/ 2147483646 w 72"/>
              <a:gd name="T73" fmla="*/ 2147483646 h 56"/>
              <a:gd name="T74" fmla="*/ 2147483646 w 72"/>
              <a:gd name="T75" fmla="*/ 2147483646 h 56"/>
              <a:gd name="T76" fmla="*/ 2147483646 w 72"/>
              <a:gd name="T77" fmla="*/ 2147483646 h 56"/>
              <a:gd name="T78" fmla="*/ 2147483646 w 72"/>
              <a:gd name="T79" fmla="*/ 2147483646 h 56"/>
              <a:gd name="T80" fmla="*/ 2147483646 w 72"/>
              <a:gd name="T81" fmla="*/ 2147483646 h 56"/>
              <a:gd name="T82" fmla="*/ 2147483646 w 72"/>
              <a:gd name="T83" fmla="*/ 2147483646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9" name="Parallelogram 88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362865" y="858452"/>
            <a:ext cx="5996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Role of E-Commerce in Business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EF6E9A"/>
          </a:solidFill>
        </p:grpSpPr>
        <p:sp>
          <p:nvSpPr>
            <p:cNvPr id="92" name="Parallelogram 91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EF6E9A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EF6E9A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17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7955 -4.0740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4A44D65-32E6-4C39-BF89-058862338902}"/>
              </a:ext>
            </a:extLst>
          </p:cNvPr>
          <p:cNvGrpSpPr/>
          <p:nvPr/>
        </p:nvGrpSpPr>
        <p:grpSpPr>
          <a:xfrm>
            <a:off x="1226004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7B8B887-7E16-4D3C-AEE7-7E9FD0E73F05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4086C3-89D4-48AF-BA02-D0D069BDD99A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Lower Operational Costs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63B9D4-C710-4650-BF7B-E106CF3889C7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5794AE9-132E-49C6-A28D-142CED6E9C99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A484D1-738E-4385-9C68-FD06A03D0BBC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B19A9A-C31C-42A5-9887-F775E74E1881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B8EB982-BF8F-4755-8DEB-569A5C3E6B04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ADFDB4-1CCE-4341-A293-D6BA171DD7A5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667143-93DC-4266-BD99-74226D875F89}"/>
              </a:ext>
            </a:extLst>
          </p:cNvPr>
          <p:cNvGrpSpPr/>
          <p:nvPr/>
        </p:nvGrpSpPr>
        <p:grpSpPr>
          <a:xfrm>
            <a:off x="3217636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4CBEBF1-5985-4CBE-9260-60D1E21359FB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693DC0-F93E-4721-91AA-D02700B951A1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Overcome Geographical Limitations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A3AF99-5E21-47E7-869A-A37506190811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80CF9644-0CBD-4A26-B50C-6ABD75EAC552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608156-33F2-43D9-8662-4675FE5A1F1B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14A7B1-C1C8-467D-A01B-D36542CB9EFF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BDAA465-547B-4ECC-B6D1-E1369A58660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5A0CB8A-40D1-4202-839B-7945E0946D98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690CB8-19D3-44FB-9668-D3551C256C04}"/>
              </a:ext>
            </a:extLst>
          </p:cNvPr>
          <p:cNvGrpSpPr/>
          <p:nvPr/>
        </p:nvGrpSpPr>
        <p:grpSpPr>
          <a:xfrm>
            <a:off x="5209268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69CC1D8-6BB4-42AF-8166-4A4B13F2634C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8373C7-B44A-496C-A470-7C0E55DB4CB2}"/>
                </a:ext>
              </a:extLst>
            </p:cNvPr>
            <p:cNvSpPr txBox="1"/>
            <p:nvPr/>
          </p:nvSpPr>
          <p:spPr>
            <a:xfrm>
              <a:off x="6926717" y="3877374"/>
              <a:ext cx="13901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Start Up Cost is Low compared to traditional retail businesses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B63A35E-5D43-4E2C-BD12-A249E5095189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195CAEA5-6B3B-43CF-B972-04DCF8530D2A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261731F-65AD-494A-93C3-224626E8DC46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43228A5-EB8B-460F-94B3-FD902854FB0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6914F63-5F7B-4010-9A84-07C0B93B181F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AEC45D4-52F0-4A1E-A7C1-6436DB9EC128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982032-8D0D-45F5-81A4-97522FE374BB}"/>
              </a:ext>
            </a:extLst>
          </p:cNvPr>
          <p:cNvGrpSpPr/>
          <p:nvPr/>
        </p:nvGrpSpPr>
        <p:grpSpPr>
          <a:xfrm>
            <a:off x="7200900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E800397-DDF6-4D6D-81C4-F9C701D1DC17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rgbClr val="3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924C71-0417-4B37-890A-FAF04698DBDC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It is dynamic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9564CB9-86D0-4423-8479-6282920FC3B2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Top Corners Rounded 59">
              <a:extLst>
                <a:ext uri="{FF2B5EF4-FFF2-40B4-BE49-F238E27FC236}">
                  <a16:creationId xmlns:a16="http://schemas.microsoft.com/office/drawing/2014/main" id="{A66F4937-901D-46A0-8A1E-6FD3620E2AB3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607E23E-6DB9-4B6C-A03D-2481134F76B1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9789B4D-36FC-4DEF-9A65-AC05619B44F3}"/>
                </a:ext>
              </a:extLst>
            </p:cNvPr>
            <p:cNvGrpSpPr/>
            <p:nvPr/>
          </p:nvGrpSpPr>
          <p:grpSpPr>
            <a:xfrm>
              <a:off x="8212190" y="5097993"/>
              <a:ext cx="73669" cy="78586"/>
              <a:chOff x="8212190" y="5097993"/>
              <a:chExt cx="73669" cy="78586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D15CEFA-6FF8-4F70-86D5-7D949FEDC71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7993"/>
                <a:ext cx="0" cy="73670"/>
              </a:xfrm>
              <a:prstGeom prst="line">
                <a:avLst/>
              </a:prstGeom>
              <a:ln w="19050">
                <a:solidFill>
                  <a:srgbClr val="3BBE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68BC60F-A209-42C9-897C-6992ABA4D1FF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39744"/>
                <a:ext cx="0" cy="73669"/>
              </a:xfrm>
              <a:prstGeom prst="line">
                <a:avLst/>
              </a:prstGeom>
              <a:ln w="19050">
                <a:solidFill>
                  <a:srgbClr val="3BBE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2A0E88-89DD-40C1-88C7-2D72EA93C344}"/>
              </a:ext>
            </a:extLst>
          </p:cNvPr>
          <p:cNvGrpSpPr/>
          <p:nvPr/>
        </p:nvGrpSpPr>
        <p:grpSpPr>
          <a:xfrm>
            <a:off x="9192532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BAEB57C4-A200-4A58-B987-ABD074E33D45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56DF39-2CFF-43C6-A3C7-0985E3DE441B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Easy to obtain data compared to retail business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1B9F581-F306-404E-94C4-7FBFE2D9DC43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EC6B1A3D-06C0-42EF-9776-242718BB4456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73671A0-6D5C-4905-83BB-4A17A2430130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95B0E8-070A-4576-B161-3F5C1365D88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E876A88-A0E1-489B-A5F9-95274CE90F69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30B2B4D-A7B7-4DEF-930B-6A91B0EC1CDD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Freeform 47">
            <a:extLst>
              <a:ext uri="{FF2B5EF4-FFF2-40B4-BE49-F238E27FC236}">
                <a16:creationId xmlns:a16="http://schemas.microsoft.com/office/drawing/2014/main" id="{F33E8645-AA12-4BA2-891D-28FE6531ECF2}"/>
              </a:ext>
            </a:extLst>
          </p:cNvPr>
          <p:cNvSpPr>
            <a:spLocks noEditPoints="1"/>
          </p:cNvSpPr>
          <p:nvPr/>
        </p:nvSpPr>
        <p:spPr bwMode="auto">
          <a:xfrm>
            <a:off x="9751282" y="2990850"/>
            <a:ext cx="652108" cy="685800"/>
          </a:xfrm>
          <a:custGeom>
            <a:avLst/>
            <a:gdLst>
              <a:gd name="T0" fmla="*/ 2147483646 w 57"/>
              <a:gd name="T1" fmla="*/ 2147483646 h 67"/>
              <a:gd name="T2" fmla="*/ 2147483646 w 57"/>
              <a:gd name="T3" fmla="*/ 2147483646 h 67"/>
              <a:gd name="T4" fmla="*/ 2147483646 w 57"/>
              <a:gd name="T5" fmla="*/ 2147483646 h 67"/>
              <a:gd name="T6" fmla="*/ 2147483646 w 57"/>
              <a:gd name="T7" fmla="*/ 2147483646 h 67"/>
              <a:gd name="T8" fmla="*/ 2147483646 w 57"/>
              <a:gd name="T9" fmla="*/ 2147483646 h 67"/>
              <a:gd name="T10" fmla="*/ 0 w 57"/>
              <a:gd name="T11" fmla="*/ 2147483646 h 67"/>
              <a:gd name="T12" fmla="*/ 2147483646 w 57"/>
              <a:gd name="T13" fmla="*/ 2147483646 h 67"/>
              <a:gd name="T14" fmla="*/ 2147483646 w 57"/>
              <a:gd name="T15" fmla="*/ 2147483646 h 67"/>
              <a:gd name="T16" fmla="*/ 2147483646 w 57"/>
              <a:gd name="T17" fmla="*/ 2147483646 h 67"/>
              <a:gd name="T18" fmla="*/ 2147483646 w 57"/>
              <a:gd name="T19" fmla="*/ 2147483646 h 67"/>
              <a:gd name="T20" fmla="*/ 2147483646 w 57"/>
              <a:gd name="T21" fmla="*/ 2147483646 h 67"/>
              <a:gd name="T22" fmla="*/ 2147483646 w 57"/>
              <a:gd name="T23" fmla="*/ 2147483646 h 67"/>
              <a:gd name="T24" fmla="*/ 2147483646 w 57"/>
              <a:gd name="T25" fmla="*/ 2147483646 h 67"/>
              <a:gd name="T26" fmla="*/ 2147483646 w 57"/>
              <a:gd name="T27" fmla="*/ 2147483646 h 67"/>
              <a:gd name="T28" fmla="*/ 2147483646 w 57"/>
              <a:gd name="T29" fmla="*/ 2147483646 h 67"/>
              <a:gd name="T30" fmla="*/ 2147483646 w 57"/>
              <a:gd name="T31" fmla="*/ 2147483646 h 67"/>
              <a:gd name="T32" fmla="*/ 2147483646 w 57"/>
              <a:gd name="T33" fmla="*/ 2147483646 h 67"/>
              <a:gd name="T34" fmla="*/ 2147483646 w 57"/>
              <a:gd name="T35" fmla="*/ 2147483646 h 67"/>
              <a:gd name="T36" fmla="*/ 2147483646 w 57"/>
              <a:gd name="T37" fmla="*/ 2147483646 h 67"/>
              <a:gd name="T38" fmla="*/ 2147483646 w 57"/>
              <a:gd name="T39" fmla="*/ 2147483646 h 67"/>
              <a:gd name="T40" fmla="*/ 2147483646 w 57"/>
              <a:gd name="T41" fmla="*/ 2147483646 h 67"/>
              <a:gd name="T42" fmla="*/ 2147483646 w 57"/>
              <a:gd name="T43" fmla="*/ 2147483646 h 67"/>
              <a:gd name="T44" fmla="*/ 2147483646 w 57"/>
              <a:gd name="T45" fmla="*/ 2147483646 h 67"/>
              <a:gd name="T46" fmla="*/ 2147483646 w 57"/>
              <a:gd name="T47" fmla="*/ 2147483646 h 67"/>
              <a:gd name="T48" fmla="*/ 2147483646 w 57"/>
              <a:gd name="T49" fmla="*/ 2147483646 h 67"/>
              <a:gd name="T50" fmla="*/ 2147483646 w 57"/>
              <a:gd name="T51" fmla="*/ 2147483646 h 67"/>
              <a:gd name="T52" fmla="*/ 2147483646 w 57"/>
              <a:gd name="T53" fmla="*/ 2147483646 h 67"/>
              <a:gd name="T54" fmla="*/ 2147483646 w 57"/>
              <a:gd name="T55" fmla="*/ 2147483646 h 67"/>
              <a:gd name="T56" fmla="*/ 2147483646 w 57"/>
              <a:gd name="T57" fmla="*/ 2147483646 h 67"/>
              <a:gd name="T58" fmla="*/ 2147483646 w 57"/>
              <a:gd name="T59" fmla="*/ 2147483646 h 67"/>
              <a:gd name="T60" fmla="*/ 2147483646 w 57"/>
              <a:gd name="T61" fmla="*/ 2147483646 h 67"/>
              <a:gd name="T62" fmla="*/ 2147483646 w 57"/>
              <a:gd name="T63" fmla="*/ 2147483646 h 67"/>
              <a:gd name="T64" fmla="*/ 2147483646 w 57"/>
              <a:gd name="T65" fmla="*/ 2147483646 h 67"/>
              <a:gd name="T66" fmla="*/ 2147483646 w 57"/>
              <a:gd name="T67" fmla="*/ 2147483646 h 67"/>
              <a:gd name="T68" fmla="*/ 2147483646 w 57"/>
              <a:gd name="T69" fmla="*/ 2147483646 h 67"/>
              <a:gd name="T70" fmla="*/ 2147483646 w 57"/>
              <a:gd name="T71" fmla="*/ 2147483646 h 67"/>
              <a:gd name="T72" fmla="*/ 2147483646 w 57"/>
              <a:gd name="T73" fmla="*/ 2147483646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" h="67">
                <a:moveTo>
                  <a:pt x="52" y="38"/>
                </a:moveTo>
                <a:cubicBezTo>
                  <a:pt x="51" y="41"/>
                  <a:pt x="49" y="42"/>
                  <a:pt x="47" y="44"/>
                </a:cubicBezTo>
                <a:cubicBezTo>
                  <a:pt x="39" y="47"/>
                  <a:pt x="30" y="48"/>
                  <a:pt x="22" y="47"/>
                </a:cubicBezTo>
                <a:cubicBezTo>
                  <a:pt x="17" y="47"/>
                  <a:pt x="11" y="45"/>
                  <a:pt x="6" y="42"/>
                </a:cubicBezTo>
                <a:cubicBezTo>
                  <a:pt x="4" y="40"/>
                  <a:pt x="4" y="37"/>
                  <a:pt x="4" y="35"/>
                </a:cubicBezTo>
                <a:cubicBezTo>
                  <a:pt x="2" y="26"/>
                  <a:pt x="1" y="18"/>
                  <a:pt x="0" y="10"/>
                </a:cubicBezTo>
                <a:cubicBezTo>
                  <a:pt x="0" y="6"/>
                  <a:pt x="4" y="5"/>
                  <a:pt x="7" y="4"/>
                </a:cubicBezTo>
                <a:cubicBezTo>
                  <a:pt x="11" y="2"/>
                  <a:pt x="16" y="1"/>
                  <a:pt x="20" y="1"/>
                </a:cubicBezTo>
                <a:cubicBezTo>
                  <a:pt x="29" y="0"/>
                  <a:pt x="38" y="0"/>
                  <a:pt x="47" y="3"/>
                </a:cubicBezTo>
                <a:cubicBezTo>
                  <a:pt x="50" y="4"/>
                  <a:pt x="54" y="5"/>
                  <a:pt x="56" y="8"/>
                </a:cubicBezTo>
                <a:cubicBezTo>
                  <a:pt x="57" y="9"/>
                  <a:pt x="56" y="11"/>
                  <a:pt x="56" y="12"/>
                </a:cubicBezTo>
                <a:cubicBezTo>
                  <a:pt x="55" y="21"/>
                  <a:pt x="53" y="30"/>
                  <a:pt x="52" y="38"/>
                </a:cubicBezTo>
                <a:close/>
                <a:moveTo>
                  <a:pt x="44" y="62"/>
                </a:moveTo>
                <a:cubicBezTo>
                  <a:pt x="37" y="66"/>
                  <a:pt x="28" y="67"/>
                  <a:pt x="20" y="65"/>
                </a:cubicBezTo>
                <a:cubicBezTo>
                  <a:pt x="16" y="65"/>
                  <a:pt x="11" y="63"/>
                  <a:pt x="9" y="59"/>
                </a:cubicBezTo>
                <a:cubicBezTo>
                  <a:pt x="8" y="55"/>
                  <a:pt x="7" y="51"/>
                  <a:pt x="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20" y="54"/>
                  <a:pt x="36" y="54"/>
                  <a:pt x="48" y="47"/>
                </a:cubicBezTo>
                <a:cubicBezTo>
                  <a:pt x="50" y="47"/>
                  <a:pt x="49" y="49"/>
                  <a:pt x="49" y="51"/>
                </a:cubicBezTo>
                <a:cubicBezTo>
                  <a:pt x="48" y="55"/>
                  <a:pt x="48" y="60"/>
                  <a:pt x="44" y="62"/>
                </a:cubicBezTo>
                <a:close/>
                <a:moveTo>
                  <a:pt x="39" y="6"/>
                </a:moveTo>
                <a:cubicBezTo>
                  <a:pt x="32" y="5"/>
                  <a:pt x="24" y="5"/>
                  <a:pt x="16" y="6"/>
                </a:cubicBezTo>
                <a:cubicBezTo>
                  <a:pt x="14" y="7"/>
                  <a:pt x="11" y="7"/>
                  <a:pt x="10" y="9"/>
                </a:cubicBezTo>
                <a:cubicBezTo>
                  <a:pt x="12" y="12"/>
                  <a:pt x="16" y="12"/>
                  <a:pt x="19" y="12"/>
                </a:cubicBezTo>
                <a:cubicBezTo>
                  <a:pt x="25" y="13"/>
                  <a:pt x="31" y="13"/>
                  <a:pt x="37" y="12"/>
                </a:cubicBezTo>
                <a:cubicBezTo>
                  <a:pt x="40" y="12"/>
                  <a:pt x="44" y="12"/>
                  <a:pt x="47" y="9"/>
                </a:cubicBezTo>
                <a:cubicBezTo>
                  <a:pt x="45" y="7"/>
                  <a:pt x="42" y="6"/>
                  <a:pt x="39" y="6"/>
                </a:cubicBezTo>
                <a:close/>
                <a:moveTo>
                  <a:pt x="24" y="24"/>
                </a:moveTo>
                <a:cubicBezTo>
                  <a:pt x="21" y="25"/>
                  <a:pt x="19" y="29"/>
                  <a:pt x="19" y="33"/>
                </a:cubicBezTo>
                <a:cubicBezTo>
                  <a:pt x="19" y="38"/>
                  <a:pt x="24" y="42"/>
                  <a:pt x="29" y="41"/>
                </a:cubicBezTo>
                <a:cubicBezTo>
                  <a:pt x="34" y="41"/>
                  <a:pt x="38" y="36"/>
                  <a:pt x="37" y="31"/>
                </a:cubicBezTo>
                <a:cubicBezTo>
                  <a:pt x="36" y="25"/>
                  <a:pt x="30" y="21"/>
                  <a:pt x="24" y="24"/>
                </a:cubicBezTo>
                <a:close/>
                <a:moveTo>
                  <a:pt x="26" y="36"/>
                </a:moveTo>
                <a:cubicBezTo>
                  <a:pt x="23" y="35"/>
                  <a:pt x="23" y="30"/>
                  <a:pt x="26" y="28"/>
                </a:cubicBezTo>
                <a:cubicBezTo>
                  <a:pt x="29" y="27"/>
                  <a:pt x="32" y="29"/>
                  <a:pt x="32" y="32"/>
                </a:cubicBezTo>
                <a:cubicBezTo>
                  <a:pt x="33" y="35"/>
                  <a:pt x="29" y="38"/>
                  <a:pt x="26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79">
            <a:extLst>
              <a:ext uri="{FF2B5EF4-FFF2-40B4-BE49-F238E27FC236}">
                <a16:creationId xmlns:a16="http://schemas.microsoft.com/office/drawing/2014/main" id="{9D337EC2-1E0B-4BBC-B6F6-DBFED2C384D1}"/>
              </a:ext>
            </a:extLst>
          </p:cNvPr>
          <p:cNvSpPr>
            <a:spLocks noEditPoints="1"/>
          </p:cNvSpPr>
          <p:nvPr/>
        </p:nvSpPr>
        <p:spPr bwMode="auto">
          <a:xfrm>
            <a:off x="7663440" y="2990850"/>
            <a:ext cx="827066" cy="685800"/>
          </a:xfrm>
          <a:custGeom>
            <a:avLst/>
            <a:gdLst>
              <a:gd name="T0" fmla="*/ 2147483646 w 72"/>
              <a:gd name="T1" fmla="*/ 2147483646 h 72"/>
              <a:gd name="T2" fmla="*/ 2147483646 w 72"/>
              <a:gd name="T3" fmla="*/ 2147483646 h 72"/>
              <a:gd name="T4" fmla="*/ 0 w 72"/>
              <a:gd name="T5" fmla="*/ 2147483646 h 72"/>
              <a:gd name="T6" fmla="*/ 2147483646 w 72"/>
              <a:gd name="T7" fmla="*/ 2147483646 h 72"/>
              <a:gd name="T8" fmla="*/ 2147483646 w 72"/>
              <a:gd name="T9" fmla="*/ 2147483646 h 72"/>
              <a:gd name="T10" fmla="*/ 2147483646 w 72"/>
              <a:gd name="T11" fmla="*/ 2147483646 h 72"/>
              <a:gd name="T12" fmla="*/ 2147483646 w 72"/>
              <a:gd name="T13" fmla="*/ 2147483646 h 72"/>
              <a:gd name="T14" fmla="*/ 2147483646 w 72"/>
              <a:gd name="T15" fmla="*/ 0 h 72"/>
              <a:gd name="T16" fmla="*/ 2147483646 w 72"/>
              <a:gd name="T17" fmla="*/ 2147483646 h 72"/>
              <a:gd name="T18" fmla="*/ 2147483646 w 72"/>
              <a:gd name="T19" fmla="*/ 2147483646 h 72"/>
              <a:gd name="T20" fmla="*/ 2147483646 w 72"/>
              <a:gd name="T21" fmla="*/ 2147483646 h 72"/>
              <a:gd name="T22" fmla="*/ 2147483646 w 72"/>
              <a:gd name="T23" fmla="*/ 2147483646 h 72"/>
              <a:gd name="T24" fmla="*/ 2147483646 w 72"/>
              <a:gd name="T25" fmla="*/ 2147483646 h 72"/>
              <a:gd name="T26" fmla="*/ 2147483646 w 72"/>
              <a:gd name="T27" fmla="*/ 2147483646 h 72"/>
              <a:gd name="T28" fmla="*/ 2147483646 w 72"/>
              <a:gd name="T29" fmla="*/ 2147483646 h 72"/>
              <a:gd name="T30" fmla="*/ 2147483646 w 72"/>
              <a:gd name="T31" fmla="*/ 2147483646 h 72"/>
              <a:gd name="T32" fmla="*/ 2147483646 w 72"/>
              <a:gd name="T33" fmla="*/ 2147483646 h 72"/>
              <a:gd name="T34" fmla="*/ 2147483646 w 72"/>
              <a:gd name="T35" fmla="*/ 2147483646 h 72"/>
              <a:gd name="T36" fmla="*/ 2147483646 w 72"/>
              <a:gd name="T37" fmla="*/ 2147483646 h 72"/>
              <a:gd name="T38" fmla="*/ 2147483646 w 72"/>
              <a:gd name="T39" fmla="*/ 2147483646 h 72"/>
              <a:gd name="T40" fmla="*/ 2147483646 w 72"/>
              <a:gd name="T41" fmla="*/ 2147483646 h 72"/>
              <a:gd name="T42" fmla="*/ 2147483646 w 72"/>
              <a:gd name="T43" fmla="*/ 2147483646 h 72"/>
              <a:gd name="T44" fmla="*/ 2147483646 w 72"/>
              <a:gd name="T45" fmla="*/ 2147483646 h 72"/>
              <a:gd name="T46" fmla="*/ 2147483646 w 72"/>
              <a:gd name="T47" fmla="*/ 2147483646 h 72"/>
              <a:gd name="T48" fmla="*/ 2147483646 w 72"/>
              <a:gd name="T49" fmla="*/ 2147483646 h 72"/>
              <a:gd name="T50" fmla="*/ 2147483646 w 72"/>
              <a:gd name="T51" fmla="*/ 2147483646 h 72"/>
              <a:gd name="T52" fmla="*/ 2147483646 w 72"/>
              <a:gd name="T53" fmla="*/ 2147483646 h 72"/>
              <a:gd name="T54" fmla="*/ 2147483646 w 72"/>
              <a:gd name="T55" fmla="*/ 2147483646 h 72"/>
              <a:gd name="T56" fmla="*/ 2147483646 w 72"/>
              <a:gd name="T57" fmla="*/ 2147483646 h 72"/>
              <a:gd name="T58" fmla="*/ 2147483646 w 72"/>
              <a:gd name="T59" fmla="*/ 2147483646 h 72"/>
              <a:gd name="T60" fmla="*/ 2147483646 w 72"/>
              <a:gd name="T61" fmla="*/ 2147483646 h 72"/>
              <a:gd name="T62" fmla="*/ 2147483646 w 72"/>
              <a:gd name="T63" fmla="*/ 2147483646 h 72"/>
              <a:gd name="T64" fmla="*/ 2147483646 w 72"/>
              <a:gd name="T65" fmla="*/ 2147483646 h 72"/>
              <a:gd name="T66" fmla="*/ 2147483646 w 72"/>
              <a:gd name="T67" fmla="*/ 2147483646 h 72"/>
              <a:gd name="T68" fmla="*/ 2147483646 w 72"/>
              <a:gd name="T69" fmla="*/ 2147483646 h 72"/>
              <a:gd name="T70" fmla="*/ 2147483646 w 72"/>
              <a:gd name="T71" fmla="*/ 2147483646 h 72"/>
              <a:gd name="T72" fmla="*/ 2147483646 w 72"/>
              <a:gd name="T73" fmla="*/ 2147483646 h 72"/>
              <a:gd name="T74" fmla="*/ 2147483646 w 72"/>
              <a:gd name="T75" fmla="*/ 2147483646 h 72"/>
              <a:gd name="T76" fmla="*/ 2147483646 w 72"/>
              <a:gd name="T77" fmla="*/ 2147483646 h 72"/>
              <a:gd name="T78" fmla="*/ 2147483646 w 72"/>
              <a:gd name="T79" fmla="*/ 2147483646 h 72"/>
              <a:gd name="T80" fmla="*/ 2147483646 w 72"/>
              <a:gd name="T81" fmla="*/ 2147483646 h 72"/>
              <a:gd name="T82" fmla="*/ 2147483646 w 72"/>
              <a:gd name="T83" fmla="*/ 2147483646 h 72"/>
              <a:gd name="T84" fmla="*/ 2147483646 w 72"/>
              <a:gd name="T85" fmla="*/ 2147483646 h 72"/>
              <a:gd name="T86" fmla="*/ 2147483646 w 72"/>
              <a:gd name="T87" fmla="*/ 2147483646 h 72"/>
              <a:gd name="T88" fmla="*/ 2147483646 w 72"/>
              <a:gd name="T89" fmla="*/ 2147483646 h 72"/>
              <a:gd name="T90" fmla="*/ 2147483646 w 72"/>
              <a:gd name="T91" fmla="*/ 2147483646 h 72"/>
              <a:gd name="T92" fmla="*/ 2147483646 w 72"/>
              <a:gd name="T93" fmla="*/ 2147483646 h 72"/>
              <a:gd name="T94" fmla="*/ 2147483646 w 72"/>
              <a:gd name="T95" fmla="*/ 2147483646 h 72"/>
              <a:gd name="T96" fmla="*/ 2147483646 w 72"/>
              <a:gd name="T97" fmla="*/ 2147483646 h 72"/>
              <a:gd name="T98" fmla="*/ 2147483646 w 72"/>
              <a:gd name="T99" fmla="*/ 2147483646 h 72"/>
              <a:gd name="T100" fmla="*/ 2147483646 w 72"/>
              <a:gd name="T101" fmla="*/ 2147483646 h 72"/>
              <a:gd name="T102" fmla="*/ 2147483646 w 72"/>
              <a:gd name="T103" fmla="*/ 2147483646 h 72"/>
              <a:gd name="T104" fmla="*/ 2147483646 w 72"/>
              <a:gd name="T105" fmla="*/ 2147483646 h 72"/>
              <a:gd name="T106" fmla="*/ 2147483646 w 72"/>
              <a:gd name="T107" fmla="*/ 2147483646 h 72"/>
              <a:gd name="T108" fmla="*/ 2147483646 w 72"/>
              <a:gd name="T109" fmla="*/ 2147483646 h 7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" h="72">
                <a:moveTo>
                  <a:pt x="18" y="22"/>
                </a:moveTo>
                <a:cubicBezTo>
                  <a:pt x="18" y="66"/>
                  <a:pt x="18" y="66"/>
                  <a:pt x="18" y="66"/>
                </a:cubicBezTo>
                <a:cubicBezTo>
                  <a:pt x="18" y="69"/>
                  <a:pt x="15" y="72"/>
                  <a:pt x="11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3" y="72"/>
                  <a:pt x="0" y="69"/>
                  <a:pt x="0" y="6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3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8" y="19"/>
                  <a:pt x="18" y="22"/>
                </a:cubicBezTo>
                <a:close/>
                <a:moveTo>
                  <a:pt x="72" y="31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8"/>
                  <a:pt x="67" y="72"/>
                  <a:pt x="61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3" y="72"/>
                  <a:pt x="20" y="69"/>
                  <a:pt x="20" y="66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"/>
                  <a:pt x="22" y="0"/>
                  <a:pt x="24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6" y="2"/>
                  <a:pt x="58" y="3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11"/>
                  <a:pt x="67" y="14"/>
                  <a:pt x="67" y="16"/>
                </a:cubicBezTo>
                <a:cubicBezTo>
                  <a:pt x="67" y="22"/>
                  <a:pt x="67" y="22"/>
                  <a:pt x="67" y="22"/>
                </a:cubicBezTo>
                <a:cubicBezTo>
                  <a:pt x="70" y="24"/>
                  <a:pt x="72" y="27"/>
                  <a:pt x="72" y="31"/>
                </a:cubicBezTo>
                <a:close/>
                <a:moveTo>
                  <a:pt x="61" y="16"/>
                </a:moveTo>
                <a:cubicBezTo>
                  <a:pt x="55" y="16"/>
                  <a:pt x="55" y="16"/>
                  <a:pt x="55" y="16"/>
                </a:cubicBezTo>
                <a:cubicBezTo>
                  <a:pt x="53" y="16"/>
                  <a:pt x="51" y="14"/>
                  <a:pt x="51" y="12"/>
                </a:cubicBezTo>
                <a:cubicBezTo>
                  <a:pt x="51" y="5"/>
                  <a:pt x="51" y="5"/>
                  <a:pt x="51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6"/>
                  <a:pt x="25" y="26"/>
                  <a:pt x="25" y="26"/>
                </a:cubicBezTo>
                <a:cubicBezTo>
                  <a:pt x="61" y="26"/>
                  <a:pt x="61" y="26"/>
                  <a:pt x="61" y="26"/>
                </a:cubicBezTo>
                <a:lnTo>
                  <a:pt x="61" y="16"/>
                </a:lnTo>
                <a:close/>
                <a:moveTo>
                  <a:pt x="37" y="36"/>
                </a:moveTo>
                <a:cubicBezTo>
                  <a:pt x="37" y="36"/>
                  <a:pt x="36" y="35"/>
                  <a:pt x="36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29" y="36"/>
                  <a:pt x="29" y="36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2"/>
                  <a:pt x="30" y="43"/>
                  <a:pt x="31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7" y="42"/>
                  <a:pt x="37" y="41"/>
                </a:cubicBezTo>
                <a:lnTo>
                  <a:pt x="37" y="36"/>
                </a:lnTo>
                <a:close/>
                <a:moveTo>
                  <a:pt x="37" y="47"/>
                </a:moveTo>
                <a:cubicBezTo>
                  <a:pt x="37" y="46"/>
                  <a:pt x="36" y="45"/>
                  <a:pt x="36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5"/>
                  <a:pt x="29" y="46"/>
                  <a:pt x="29" y="47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30" y="53"/>
                  <a:pt x="31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7" y="52"/>
                  <a:pt x="37" y="52"/>
                </a:cubicBezTo>
                <a:lnTo>
                  <a:pt x="37" y="47"/>
                </a:lnTo>
                <a:close/>
                <a:moveTo>
                  <a:pt x="37" y="57"/>
                </a:moveTo>
                <a:cubicBezTo>
                  <a:pt x="37" y="56"/>
                  <a:pt x="36" y="56"/>
                  <a:pt x="36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0" y="56"/>
                  <a:pt x="29" y="56"/>
                  <a:pt x="29" y="57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30" y="63"/>
                  <a:pt x="3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7" y="63"/>
                  <a:pt x="37" y="62"/>
                </a:cubicBezTo>
                <a:lnTo>
                  <a:pt x="37" y="57"/>
                </a:lnTo>
                <a:close/>
                <a:moveTo>
                  <a:pt x="47" y="36"/>
                </a:moveTo>
                <a:cubicBezTo>
                  <a:pt x="47" y="36"/>
                  <a:pt x="47" y="35"/>
                  <a:pt x="46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0" y="35"/>
                  <a:pt x="40" y="36"/>
                  <a:pt x="40" y="36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3"/>
                  <a:pt x="41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2"/>
                  <a:pt x="47" y="41"/>
                </a:cubicBezTo>
                <a:lnTo>
                  <a:pt x="47" y="36"/>
                </a:lnTo>
                <a:close/>
                <a:moveTo>
                  <a:pt x="47" y="47"/>
                </a:moveTo>
                <a:cubicBezTo>
                  <a:pt x="47" y="46"/>
                  <a:pt x="47" y="45"/>
                  <a:pt x="46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5"/>
                  <a:pt x="40" y="46"/>
                  <a:pt x="40" y="47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3"/>
                  <a:pt x="41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2"/>
                  <a:pt x="47" y="52"/>
                </a:cubicBezTo>
                <a:lnTo>
                  <a:pt x="47" y="47"/>
                </a:lnTo>
                <a:close/>
                <a:moveTo>
                  <a:pt x="47" y="57"/>
                </a:moveTo>
                <a:cubicBezTo>
                  <a:pt x="47" y="56"/>
                  <a:pt x="47" y="56"/>
                  <a:pt x="46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6"/>
                  <a:pt x="40" y="56"/>
                  <a:pt x="40" y="57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3"/>
                  <a:pt x="40" y="63"/>
                  <a:pt x="41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7" y="63"/>
                  <a:pt x="47" y="62"/>
                </a:cubicBezTo>
                <a:lnTo>
                  <a:pt x="47" y="57"/>
                </a:lnTo>
                <a:close/>
                <a:moveTo>
                  <a:pt x="58" y="36"/>
                </a:moveTo>
                <a:cubicBezTo>
                  <a:pt x="58" y="36"/>
                  <a:pt x="57" y="35"/>
                  <a:pt x="56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50" y="43"/>
                  <a:pt x="51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7" y="43"/>
                  <a:pt x="58" y="42"/>
                  <a:pt x="58" y="41"/>
                </a:cubicBezTo>
                <a:lnTo>
                  <a:pt x="58" y="36"/>
                </a:lnTo>
                <a:close/>
                <a:moveTo>
                  <a:pt x="58" y="47"/>
                </a:moveTo>
                <a:cubicBezTo>
                  <a:pt x="58" y="46"/>
                  <a:pt x="57" y="45"/>
                  <a:pt x="56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50" y="46"/>
                  <a:pt x="50" y="47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3"/>
                  <a:pt x="51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3"/>
                  <a:pt x="58" y="52"/>
                  <a:pt x="58" y="52"/>
                </a:cubicBezTo>
                <a:lnTo>
                  <a:pt x="58" y="47"/>
                </a:lnTo>
                <a:close/>
                <a:moveTo>
                  <a:pt x="58" y="57"/>
                </a:moveTo>
                <a:cubicBezTo>
                  <a:pt x="58" y="56"/>
                  <a:pt x="57" y="56"/>
                  <a:pt x="56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0" y="56"/>
                  <a:pt x="50" y="56"/>
                  <a:pt x="50" y="57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3"/>
                  <a:pt x="50" y="63"/>
                  <a:pt x="51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3"/>
                  <a:pt x="58" y="63"/>
                  <a:pt x="58" y="62"/>
                </a:cubicBezTo>
                <a:lnTo>
                  <a:pt x="58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113">
            <a:extLst>
              <a:ext uri="{FF2B5EF4-FFF2-40B4-BE49-F238E27FC236}">
                <a16:creationId xmlns:a16="http://schemas.microsoft.com/office/drawing/2014/main" id="{C3855E6C-07A4-4B7D-A4E7-519FA098FE30}"/>
              </a:ext>
            </a:extLst>
          </p:cNvPr>
          <p:cNvSpPr>
            <a:spLocks noEditPoints="1"/>
          </p:cNvSpPr>
          <p:nvPr/>
        </p:nvSpPr>
        <p:spPr bwMode="auto">
          <a:xfrm>
            <a:off x="5622219" y="3013201"/>
            <a:ext cx="943706" cy="652114"/>
          </a:xfrm>
          <a:custGeom>
            <a:avLst/>
            <a:gdLst>
              <a:gd name="T0" fmla="*/ 2147483646 w 82"/>
              <a:gd name="T1" fmla="*/ 2147483646 h 57"/>
              <a:gd name="T2" fmla="*/ 2147483646 w 82"/>
              <a:gd name="T3" fmla="*/ 2147483646 h 57"/>
              <a:gd name="T4" fmla="*/ 2147483646 w 82"/>
              <a:gd name="T5" fmla="*/ 2147483646 h 57"/>
              <a:gd name="T6" fmla="*/ 0 w 82"/>
              <a:gd name="T7" fmla="*/ 2147483646 h 57"/>
              <a:gd name="T8" fmla="*/ 0 w 82"/>
              <a:gd name="T9" fmla="*/ 2147483646 h 57"/>
              <a:gd name="T10" fmla="*/ 2147483646 w 82"/>
              <a:gd name="T11" fmla="*/ 2147483646 h 57"/>
              <a:gd name="T12" fmla="*/ 2147483646 w 82"/>
              <a:gd name="T13" fmla="*/ 0 h 57"/>
              <a:gd name="T14" fmla="*/ 2147483646 w 82"/>
              <a:gd name="T15" fmla="*/ 0 h 57"/>
              <a:gd name="T16" fmla="*/ 2147483646 w 82"/>
              <a:gd name="T17" fmla="*/ 2147483646 h 57"/>
              <a:gd name="T18" fmla="*/ 2147483646 w 82"/>
              <a:gd name="T19" fmla="*/ 2147483646 h 57"/>
              <a:gd name="T20" fmla="*/ 2147483646 w 82"/>
              <a:gd name="T21" fmla="*/ 2147483646 h 57"/>
              <a:gd name="T22" fmla="*/ 2147483646 w 82"/>
              <a:gd name="T23" fmla="*/ 2147483646 h 57"/>
              <a:gd name="T24" fmla="*/ 2147483646 w 82"/>
              <a:gd name="T25" fmla="*/ 2147483646 h 57"/>
              <a:gd name="T26" fmla="*/ 2147483646 w 82"/>
              <a:gd name="T27" fmla="*/ 2147483646 h 57"/>
              <a:gd name="T28" fmla="*/ 2147483646 w 82"/>
              <a:gd name="T29" fmla="*/ 2147483646 h 57"/>
              <a:gd name="T30" fmla="*/ 2147483646 w 82"/>
              <a:gd name="T31" fmla="*/ 2147483646 h 57"/>
              <a:gd name="T32" fmla="*/ 2147483646 w 82"/>
              <a:gd name="T33" fmla="*/ 2147483646 h 57"/>
              <a:gd name="T34" fmla="*/ 2147483646 w 82"/>
              <a:gd name="T35" fmla="*/ 2147483646 h 57"/>
              <a:gd name="T36" fmla="*/ 2147483646 w 82"/>
              <a:gd name="T37" fmla="*/ 2147483646 h 57"/>
              <a:gd name="T38" fmla="*/ 2147483646 w 82"/>
              <a:gd name="T39" fmla="*/ 2147483646 h 57"/>
              <a:gd name="T40" fmla="*/ 2147483646 w 82"/>
              <a:gd name="T41" fmla="*/ 2147483646 h 57"/>
              <a:gd name="T42" fmla="*/ 2147483646 w 82"/>
              <a:gd name="T43" fmla="*/ 2147483646 h 57"/>
              <a:gd name="T44" fmla="*/ 2147483646 w 82"/>
              <a:gd name="T45" fmla="*/ 2147483646 h 57"/>
              <a:gd name="T46" fmla="*/ 2147483646 w 82"/>
              <a:gd name="T47" fmla="*/ 2147483646 h 57"/>
              <a:gd name="T48" fmla="*/ 2147483646 w 82"/>
              <a:gd name="T49" fmla="*/ 2147483646 h 57"/>
              <a:gd name="T50" fmla="*/ 2147483646 w 82"/>
              <a:gd name="T51" fmla="*/ 2147483646 h 57"/>
              <a:gd name="T52" fmla="*/ 2147483646 w 82"/>
              <a:gd name="T53" fmla="*/ 2147483646 h 57"/>
              <a:gd name="T54" fmla="*/ 2147483646 w 82"/>
              <a:gd name="T55" fmla="*/ 2147483646 h 57"/>
              <a:gd name="T56" fmla="*/ 2147483646 w 82"/>
              <a:gd name="T57" fmla="*/ 2147483646 h 57"/>
              <a:gd name="T58" fmla="*/ 2147483646 w 82"/>
              <a:gd name="T59" fmla="*/ 2147483646 h 57"/>
              <a:gd name="T60" fmla="*/ 2147483646 w 82"/>
              <a:gd name="T61" fmla="*/ 2147483646 h 57"/>
              <a:gd name="T62" fmla="*/ 2147483646 w 82"/>
              <a:gd name="T63" fmla="*/ 2147483646 h 57"/>
              <a:gd name="T64" fmla="*/ 2147483646 w 82"/>
              <a:gd name="T65" fmla="*/ 2147483646 h 57"/>
              <a:gd name="T66" fmla="*/ 2147483646 w 82"/>
              <a:gd name="T67" fmla="*/ 2147483646 h 57"/>
              <a:gd name="T68" fmla="*/ 2147483646 w 82"/>
              <a:gd name="T69" fmla="*/ 2147483646 h 57"/>
              <a:gd name="T70" fmla="*/ 2147483646 w 82"/>
              <a:gd name="T71" fmla="*/ 2147483646 h 57"/>
              <a:gd name="T72" fmla="*/ 2147483646 w 82"/>
              <a:gd name="T73" fmla="*/ 2147483646 h 57"/>
              <a:gd name="T74" fmla="*/ 2147483646 w 82"/>
              <a:gd name="T75" fmla="*/ 2147483646 h 57"/>
              <a:gd name="T76" fmla="*/ 2147483646 w 82"/>
              <a:gd name="T77" fmla="*/ 2147483646 h 57"/>
              <a:gd name="T78" fmla="*/ 2147483646 w 82"/>
              <a:gd name="T79" fmla="*/ 2147483646 h 57"/>
              <a:gd name="T80" fmla="*/ 2147483646 w 82"/>
              <a:gd name="T81" fmla="*/ 2147483646 h 57"/>
              <a:gd name="T82" fmla="*/ 2147483646 w 82"/>
              <a:gd name="T83" fmla="*/ 2147483646 h 57"/>
              <a:gd name="T84" fmla="*/ 2147483646 w 82"/>
              <a:gd name="T85" fmla="*/ 2147483646 h 57"/>
              <a:gd name="T86" fmla="*/ 2147483646 w 82"/>
              <a:gd name="T87" fmla="*/ 2147483646 h 57"/>
              <a:gd name="T88" fmla="*/ 2147483646 w 82"/>
              <a:gd name="T89" fmla="*/ 2147483646 h 57"/>
              <a:gd name="T90" fmla="*/ 2147483646 w 82"/>
              <a:gd name="T91" fmla="*/ 2147483646 h 57"/>
              <a:gd name="T92" fmla="*/ 2147483646 w 82"/>
              <a:gd name="T93" fmla="*/ 2147483646 h 57"/>
              <a:gd name="T94" fmla="*/ 2147483646 w 82"/>
              <a:gd name="T95" fmla="*/ 2147483646 h 57"/>
              <a:gd name="T96" fmla="*/ 2147483646 w 82"/>
              <a:gd name="T97" fmla="*/ 2147483646 h 57"/>
              <a:gd name="T98" fmla="*/ 2147483646 w 82"/>
              <a:gd name="T99" fmla="*/ 2147483646 h 57"/>
              <a:gd name="T100" fmla="*/ 2147483646 w 82"/>
              <a:gd name="T101" fmla="*/ 2147483646 h 57"/>
              <a:gd name="T102" fmla="*/ 2147483646 w 82"/>
              <a:gd name="T103" fmla="*/ 2147483646 h 57"/>
              <a:gd name="T104" fmla="*/ 2147483646 w 82"/>
              <a:gd name="T105" fmla="*/ 2147483646 h 57"/>
              <a:gd name="T106" fmla="*/ 2147483646 w 82"/>
              <a:gd name="T107" fmla="*/ 2147483646 h 57"/>
              <a:gd name="T108" fmla="*/ 2147483646 w 82"/>
              <a:gd name="T109" fmla="*/ 2147483646 h 57"/>
              <a:gd name="T110" fmla="*/ 2147483646 w 82"/>
              <a:gd name="T111" fmla="*/ 2147483646 h 57"/>
              <a:gd name="T112" fmla="*/ 2147483646 w 82"/>
              <a:gd name="T113" fmla="*/ 2147483646 h 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121">
            <a:extLst>
              <a:ext uri="{FF2B5EF4-FFF2-40B4-BE49-F238E27FC236}">
                <a16:creationId xmlns:a16="http://schemas.microsoft.com/office/drawing/2014/main" id="{195A456A-3AEE-4E42-B44B-4FD9FF22299F}"/>
              </a:ext>
            </a:extLst>
          </p:cNvPr>
          <p:cNvSpPr>
            <a:spLocks noEditPoints="1"/>
          </p:cNvSpPr>
          <p:nvPr/>
        </p:nvSpPr>
        <p:spPr bwMode="auto">
          <a:xfrm>
            <a:off x="3692707" y="3019932"/>
            <a:ext cx="640080" cy="640080"/>
          </a:xfrm>
          <a:custGeom>
            <a:avLst/>
            <a:gdLst>
              <a:gd name="T0" fmla="*/ 2147483646 w 62"/>
              <a:gd name="T1" fmla="*/ 2147483646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0 w 62"/>
              <a:gd name="T9" fmla="*/ 2147483646 h 62"/>
              <a:gd name="T10" fmla="*/ 2147483646 w 62"/>
              <a:gd name="T11" fmla="*/ 0 h 62"/>
              <a:gd name="T12" fmla="*/ 2147483646 w 62"/>
              <a:gd name="T13" fmla="*/ 0 h 62"/>
              <a:gd name="T14" fmla="*/ 2147483646 w 62"/>
              <a:gd name="T15" fmla="*/ 2147483646 h 62"/>
              <a:gd name="T16" fmla="*/ 2147483646 w 62"/>
              <a:gd name="T17" fmla="*/ 2147483646 h 62"/>
              <a:gd name="T18" fmla="*/ 2147483646 w 62"/>
              <a:gd name="T19" fmla="*/ 2147483646 h 62"/>
              <a:gd name="T20" fmla="*/ 2147483646 w 62"/>
              <a:gd name="T21" fmla="*/ 2147483646 h 62"/>
              <a:gd name="T22" fmla="*/ 2147483646 w 62"/>
              <a:gd name="T23" fmla="*/ 2147483646 h 62"/>
              <a:gd name="T24" fmla="*/ 2147483646 w 62"/>
              <a:gd name="T25" fmla="*/ 2147483646 h 62"/>
              <a:gd name="T26" fmla="*/ 2147483646 w 62"/>
              <a:gd name="T27" fmla="*/ 2147483646 h 62"/>
              <a:gd name="T28" fmla="*/ 2147483646 w 62"/>
              <a:gd name="T29" fmla="*/ 2147483646 h 62"/>
              <a:gd name="T30" fmla="*/ 2147483646 w 62"/>
              <a:gd name="T31" fmla="*/ 2147483646 h 62"/>
              <a:gd name="T32" fmla="*/ 2147483646 w 62"/>
              <a:gd name="T33" fmla="*/ 2147483646 h 62"/>
              <a:gd name="T34" fmla="*/ 2147483646 w 62"/>
              <a:gd name="T35" fmla="*/ 2147483646 h 62"/>
              <a:gd name="T36" fmla="*/ 2147483646 w 62"/>
              <a:gd name="T37" fmla="*/ 2147483646 h 62"/>
              <a:gd name="T38" fmla="*/ 2147483646 w 62"/>
              <a:gd name="T39" fmla="*/ 2147483646 h 62"/>
              <a:gd name="T40" fmla="*/ 2147483646 w 62"/>
              <a:gd name="T41" fmla="*/ 2147483646 h 62"/>
              <a:gd name="T42" fmla="*/ 2147483646 w 62"/>
              <a:gd name="T43" fmla="*/ 2147483646 h 62"/>
              <a:gd name="T44" fmla="*/ 2147483646 w 62"/>
              <a:gd name="T45" fmla="*/ 2147483646 h 62"/>
              <a:gd name="T46" fmla="*/ 2147483646 w 62"/>
              <a:gd name="T47" fmla="*/ 2147483646 h 62"/>
              <a:gd name="T48" fmla="*/ 2147483646 w 62"/>
              <a:gd name="T49" fmla="*/ 2147483646 h 62"/>
              <a:gd name="T50" fmla="*/ 2147483646 w 62"/>
              <a:gd name="T51" fmla="*/ 2147483646 h 62"/>
              <a:gd name="T52" fmla="*/ 2147483646 w 62"/>
              <a:gd name="T53" fmla="*/ 2147483646 h 62"/>
              <a:gd name="T54" fmla="*/ 2147483646 w 62"/>
              <a:gd name="T55" fmla="*/ 2147483646 h 62"/>
              <a:gd name="T56" fmla="*/ 2147483646 w 62"/>
              <a:gd name="T57" fmla="*/ 2147483646 h 62"/>
              <a:gd name="T58" fmla="*/ 2147483646 w 62"/>
              <a:gd name="T59" fmla="*/ 2147483646 h 6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52" y="29"/>
                </a:moveTo>
                <a:cubicBezTo>
                  <a:pt x="52" y="27"/>
                  <a:pt x="51" y="26"/>
                  <a:pt x="49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5" y="11"/>
                  <a:pt x="34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7" y="11"/>
                  <a:pt x="26" y="12"/>
                  <a:pt x="26" y="13"/>
                </a:cubicBezTo>
                <a:cubicBezTo>
                  <a:pt x="26" y="26"/>
                  <a:pt x="26" y="26"/>
                  <a:pt x="2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1" y="27"/>
                  <a:pt x="11" y="29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5"/>
                  <a:pt x="12" y="36"/>
                  <a:pt x="13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1"/>
                  <a:pt x="27" y="52"/>
                  <a:pt x="29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6" y="51"/>
                  <a:pt x="36" y="49"/>
                </a:cubicBezTo>
                <a:cubicBezTo>
                  <a:pt x="36" y="36"/>
                  <a:pt x="36" y="36"/>
                  <a:pt x="3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51" y="36"/>
                  <a:pt x="52" y="35"/>
                  <a:pt x="52" y="34"/>
                </a:cubicBezTo>
                <a:lnTo>
                  <a:pt x="52" y="2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144">
            <a:extLst>
              <a:ext uri="{FF2B5EF4-FFF2-40B4-BE49-F238E27FC236}">
                <a16:creationId xmlns:a16="http://schemas.microsoft.com/office/drawing/2014/main" id="{48968A4C-4BB0-4585-98DE-3BAAF988DB80}"/>
              </a:ext>
            </a:extLst>
          </p:cNvPr>
          <p:cNvSpPr>
            <a:spLocks noEditPoints="1"/>
          </p:cNvSpPr>
          <p:nvPr/>
        </p:nvSpPr>
        <p:spPr bwMode="auto">
          <a:xfrm>
            <a:off x="1688544" y="3018504"/>
            <a:ext cx="827066" cy="641508"/>
          </a:xfrm>
          <a:custGeom>
            <a:avLst/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0 w 72"/>
              <a:gd name="T9" fmla="*/ 2147483646 h 56"/>
              <a:gd name="T10" fmla="*/ 2147483646 w 72"/>
              <a:gd name="T11" fmla="*/ 0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2147483646 w 72"/>
              <a:gd name="T17" fmla="*/ 2147483646 h 56"/>
              <a:gd name="T18" fmla="*/ 2147483646 w 72"/>
              <a:gd name="T19" fmla="*/ 2147483646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2147483646 w 72"/>
              <a:gd name="T53" fmla="*/ 2147483646 h 56"/>
              <a:gd name="T54" fmla="*/ 2147483646 w 72"/>
              <a:gd name="T55" fmla="*/ 2147483646 h 56"/>
              <a:gd name="T56" fmla="*/ 2147483646 w 72"/>
              <a:gd name="T57" fmla="*/ 2147483646 h 56"/>
              <a:gd name="T58" fmla="*/ 2147483646 w 72"/>
              <a:gd name="T59" fmla="*/ 2147483646 h 56"/>
              <a:gd name="T60" fmla="*/ 2147483646 w 72"/>
              <a:gd name="T61" fmla="*/ 2147483646 h 56"/>
              <a:gd name="T62" fmla="*/ 2147483646 w 72"/>
              <a:gd name="T63" fmla="*/ 2147483646 h 56"/>
              <a:gd name="T64" fmla="*/ 2147483646 w 72"/>
              <a:gd name="T65" fmla="*/ 2147483646 h 56"/>
              <a:gd name="T66" fmla="*/ 2147483646 w 72"/>
              <a:gd name="T67" fmla="*/ 2147483646 h 56"/>
              <a:gd name="T68" fmla="*/ 2147483646 w 72"/>
              <a:gd name="T69" fmla="*/ 2147483646 h 56"/>
              <a:gd name="T70" fmla="*/ 2147483646 w 72"/>
              <a:gd name="T71" fmla="*/ 2147483646 h 56"/>
              <a:gd name="T72" fmla="*/ 2147483646 w 72"/>
              <a:gd name="T73" fmla="*/ 2147483646 h 56"/>
              <a:gd name="T74" fmla="*/ 2147483646 w 72"/>
              <a:gd name="T75" fmla="*/ 2147483646 h 56"/>
              <a:gd name="T76" fmla="*/ 2147483646 w 72"/>
              <a:gd name="T77" fmla="*/ 2147483646 h 56"/>
              <a:gd name="T78" fmla="*/ 2147483646 w 72"/>
              <a:gd name="T79" fmla="*/ 2147483646 h 56"/>
              <a:gd name="T80" fmla="*/ 2147483646 w 72"/>
              <a:gd name="T81" fmla="*/ 2147483646 h 56"/>
              <a:gd name="T82" fmla="*/ 2147483646 w 72"/>
              <a:gd name="T83" fmla="*/ 2147483646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362865" y="858452"/>
            <a:ext cx="5996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Role of E-Commerce in Business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3BBEBE"/>
          </a:solidFill>
        </p:grpSpPr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3BBEBE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3BBEBE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274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7955 -4.0740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4A44D65-32E6-4C39-BF89-058862338902}"/>
              </a:ext>
            </a:extLst>
          </p:cNvPr>
          <p:cNvGrpSpPr/>
          <p:nvPr/>
        </p:nvGrpSpPr>
        <p:grpSpPr>
          <a:xfrm>
            <a:off x="1226004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7B8B887-7E16-4D3C-AEE7-7E9FD0E73F05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472F78-81A6-4E24-B6CF-2E292498C758}"/>
                </a:ext>
              </a:extLst>
            </p:cNvPr>
            <p:cNvSpPr txBox="1"/>
            <p:nvPr/>
          </p:nvSpPr>
          <p:spPr>
            <a:xfrm>
              <a:off x="6926717" y="4267750"/>
              <a:ext cx="15695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4086C3-89D4-48AF-BA02-D0D069BDD99A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Lower Operational </a:t>
              </a:r>
            </a:p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cost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63B9D4-C710-4650-BF7B-E106CF3889C7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5794AE9-132E-49C6-A28D-142CED6E9C99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A484D1-738E-4385-9C68-FD06A03D0BBC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B19A9A-C31C-42A5-9887-F775E74E1881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B8EB982-BF8F-4755-8DEB-569A5C3E6B04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ADFDB4-1CCE-4341-A293-D6BA171DD7A5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667143-93DC-4266-BD99-74226D875F89}"/>
              </a:ext>
            </a:extLst>
          </p:cNvPr>
          <p:cNvGrpSpPr/>
          <p:nvPr/>
        </p:nvGrpSpPr>
        <p:grpSpPr>
          <a:xfrm>
            <a:off x="3217636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4CBEBF1-5985-4CBE-9260-60D1E21359FB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8BE67A-327E-41CF-A002-3FEAAA23A38F}"/>
                </a:ext>
              </a:extLst>
            </p:cNvPr>
            <p:cNvSpPr txBox="1"/>
            <p:nvPr/>
          </p:nvSpPr>
          <p:spPr>
            <a:xfrm>
              <a:off x="6926717" y="4267750"/>
              <a:ext cx="15695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693DC0-F93E-4721-91AA-D02700B951A1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Overcome Geographical Limitations</a:t>
              </a:r>
              <a:endParaRPr lang="en-US" sz="1400" b="1" dirty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A3AF99-5E21-47E7-869A-A37506190811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80CF9644-0CBD-4A26-B50C-6ABD75EAC552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608156-33F2-43D9-8662-4675FE5A1F1B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14A7B1-C1C8-467D-A01B-D36542CB9EFF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BDAA465-547B-4ECC-B6D1-E1369A58660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5A0CB8A-40D1-4202-839B-7945E0946D98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690CB8-19D3-44FB-9668-D3551C256C04}"/>
              </a:ext>
            </a:extLst>
          </p:cNvPr>
          <p:cNvGrpSpPr/>
          <p:nvPr/>
        </p:nvGrpSpPr>
        <p:grpSpPr>
          <a:xfrm>
            <a:off x="5209268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69CC1D8-6BB4-42AF-8166-4A4B13F2634C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40A274-F167-4B4B-AFD8-920E959D6643}"/>
                </a:ext>
              </a:extLst>
            </p:cNvPr>
            <p:cNvSpPr txBox="1"/>
            <p:nvPr/>
          </p:nvSpPr>
          <p:spPr>
            <a:xfrm>
              <a:off x="6926717" y="4267750"/>
              <a:ext cx="15695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8373C7-B44A-496C-A470-7C0E55DB4CB2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Start Up Cost is Low compared to traditional retail businesses</a:t>
              </a:r>
              <a:endParaRPr lang="en-US" sz="1400" b="1" dirty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B63A35E-5D43-4E2C-BD12-A249E5095189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195CAEA5-6B3B-43CF-B972-04DCF8530D2A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261731F-65AD-494A-93C3-224626E8DC46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43228A5-EB8B-460F-94B3-FD902854FB0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6914F63-5F7B-4010-9A84-07C0B93B181F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AEC45D4-52F0-4A1E-A7C1-6436DB9EC128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982032-8D0D-45F5-81A4-97522FE374BB}"/>
              </a:ext>
            </a:extLst>
          </p:cNvPr>
          <p:cNvGrpSpPr/>
          <p:nvPr/>
        </p:nvGrpSpPr>
        <p:grpSpPr>
          <a:xfrm>
            <a:off x="7200900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E800397-DDF6-4D6D-81C4-F9C701D1DC17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29345C5-E2D7-4A42-877C-63D766D6CED5}"/>
                </a:ext>
              </a:extLst>
            </p:cNvPr>
            <p:cNvSpPr txBox="1"/>
            <p:nvPr/>
          </p:nvSpPr>
          <p:spPr>
            <a:xfrm>
              <a:off x="6926717" y="4267750"/>
              <a:ext cx="15695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924C71-0417-4B37-890A-FAF04698DBDC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It is dynamic</a:t>
              </a:r>
              <a:endParaRPr lang="en-US" sz="1400" b="1" dirty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9564CB9-86D0-4423-8479-6282920FC3B2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Top Corners Rounded 59">
              <a:extLst>
                <a:ext uri="{FF2B5EF4-FFF2-40B4-BE49-F238E27FC236}">
                  <a16:creationId xmlns:a16="http://schemas.microsoft.com/office/drawing/2014/main" id="{A66F4937-901D-46A0-8A1E-6FD3620E2AB3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607E23E-6DB9-4B6C-A03D-2481134F76B1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9789B4D-36FC-4DEF-9A65-AC05619B44F3}"/>
                </a:ext>
              </a:extLst>
            </p:cNvPr>
            <p:cNvGrpSpPr/>
            <p:nvPr/>
          </p:nvGrpSpPr>
          <p:grpSpPr>
            <a:xfrm>
              <a:off x="8212190" y="5095612"/>
              <a:ext cx="73669" cy="83348"/>
              <a:chOff x="8212190" y="5095612"/>
              <a:chExt cx="73669" cy="8334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D15CEFA-6FF8-4F70-86D5-7D949FEDC71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095612"/>
                <a:ext cx="0" cy="7367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68BC60F-A209-42C9-897C-6992ABA4D1FF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42125"/>
                <a:ext cx="0" cy="73669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2A0E88-89DD-40C1-88C7-2D72EA93C344}"/>
              </a:ext>
            </a:extLst>
          </p:cNvPr>
          <p:cNvGrpSpPr/>
          <p:nvPr/>
        </p:nvGrpSpPr>
        <p:grpSpPr>
          <a:xfrm>
            <a:off x="9192532" y="2762250"/>
            <a:ext cx="1752146" cy="2627086"/>
            <a:chOff x="6826704" y="2762250"/>
            <a:chExt cx="1752146" cy="2627086"/>
          </a:xfrm>
          <a:effectLst>
            <a:outerShdw blurRad="76200" sx="102000" sy="102000" algn="ctr" rotWithShape="0">
              <a:prstClr val="black">
                <a:alpha val="12000"/>
              </a:prstClr>
            </a:outerShdw>
          </a:effectLst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BAEB57C4-A200-4A58-B987-ABD074E33D45}"/>
                </a:ext>
              </a:extLst>
            </p:cNvPr>
            <p:cNvSpPr/>
            <p:nvPr/>
          </p:nvSpPr>
          <p:spPr>
            <a:xfrm>
              <a:off x="6826704" y="2762250"/>
              <a:ext cx="1752146" cy="2627086"/>
            </a:xfrm>
            <a:prstGeom prst="roundRect">
              <a:avLst>
                <a:gd name="adj" fmla="val 3846"/>
              </a:avLst>
            </a:prstGeom>
            <a:solidFill>
              <a:srgbClr val="695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9D569A1-F227-4D2F-BA93-82429307DACA}"/>
                </a:ext>
              </a:extLst>
            </p:cNvPr>
            <p:cNvSpPr txBox="1"/>
            <p:nvPr/>
          </p:nvSpPr>
          <p:spPr>
            <a:xfrm>
              <a:off x="6926717" y="4267750"/>
              <a:ext cx="15695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56DF39-2CFF-43C6-A3C7-0985E3DE441B}"/>
                </a:ext>
              </a:extLst>
            </p:cNvPr>
            <p:cNvSpPr txBox="1"/>
            <p:nvPr/>
          </p:nvSpPr>
          <p:spPr>
            <a:xfrm>
              <a:off x="6926717" y="3977090"/>
              <a:ext cx="13901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Easy to obtain data compared to retail business</a:t>
              </a:r>
              <a:endPara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1B9F581-F306-404E-94C4-7FBFE2D9DC43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04" y="3848100"/>
              <a:ext cx="1752146" cy="0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EC6B1A3D-06C0-42EF-9776-242718BB4456}"/>
                </a:ext>
              </a:extLst>
            </p:cNvPr>
            <p:cNvSpPr/>
            <p:nvPr/>
          </p:nvSpPr>
          <p:spPr>
            <a:xfrm flipV="1">
              <a:off x="6826704" y="4927669"/>
              <a:ext cx="1752146" cy="461666"/>
            </a:xfrm>
            <a:prstGeom prst="round2Same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73671A0-6D5C-4905-83BB-4A17A2430130}"/>
                </a:ext>
              </a:extLst>
            </p:cNvPr>
            <p:cNvSpPr/>
            <p:nvPr/>
          </p:nvSpPr>
          <p:spPr>
            <a:xfrm>
              <a:off x="8124826" y="5033963"/>
              <a:ext cx="238124" cy="2381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95B0E8-070A-4576-B161-3F5C1365D883}"/>
                </a:ext>
              </a:extLst>
            </p:cNvPr>
            <p:cNvGrpSpPr/>
            <p:nvPr/>
          </p:nvGrpSpPr>
          <p:grpSpPr>
            <a:xfrm>
              <a:off x="8212190" y="5100375"/>
              <a:ext cx="73669" cy="73822"/>
              <a:chOff x="8212190" y="5100375"/>
              <a:chExt cx="73669" cy="73822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E876A88-A0E1-489B-A5F9-95274CE90F69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249880" y="5100375"/>
                <a:ext cx="0" cy="73670"/>
              </a:xfrm>
              <a:prstGeom prst="line">
                <a:avLst/>
              </a:prstGeom>
              <a:ln w="19050">
                <a:solidFill>
                  <a:srgbClr val="695E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30B2B4D-A7B7-4DEF-930B-6A91B0EC1CDD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8249025" y="5137362"/>
                <a:ext cx="0" cy="73669"/>
              </a:xfrm>
              <a:prstGeom prst="line">
                <a:avLst/>
              </a:prstGeom>
              <a:ln w="19050">
                <a:solidFill>
                  <a:srgbClr val="695E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Freeform 47">
            <a:extLst>
              <a:ext uri="{FF2B5EF4-FFF2-40B4-BE49-F238E27FC236}">
                <a16:creationId xmlns:a16="http://schemas.microsoft.com/office/drawing/2014/main" id="{F33E8645-AA12-4BA2-891D-28FE6531ECF2}"/>
              </a:ext>
            </a:extLst>
          </p:cNvPr>
          <p:cNvSpPr>
            <a:spLocks noEditPoints="1"/>
          </p:cNvSpPr>
          <p:nvPr/>
        </p:nvSpPr>
        <p:spPr bwMode="auto">
          <a:xfrm>
            <a:off x="9751282" y="2990850"/>
            <a:ext cx="652108" cy="685800"/>
          </a:xfrm>
          <a:custGeom>
            <a:avLst/>
            <a:gdLst>
              <a:gd name="T0" fmla="*/ 2147483646 w 57"/>
              <a:gd name="T1" fmla="*/ 2147483646 h 67"/>
              <a:gd name="T2" fmla="*/ 2147483646 w 57"/>
              <a:gd name="T3" fmla="*/ 2147483646 h 67"/>
              <a:gd name="T4" fmla="*/ 2147483646 w 57"/>
              <a:gd name="T5" fmla="*/ 2147483646 h 67"/>
              <a:gd name="T6" fmla="*/ 2147483646 w 57"/>
              <a:gd name="T7" fmla="*/ 2147483646 h 67"/>
              <a:gd name="T8" fmla="*/ 2147483646 w 57"/>
              <a:gd name="T9" fmla="*/ 2147483646 h 67"/>
              <a:gd name="T10" fmla="*/ 0 w 57"/>
              <a:gd name="T11" fmla="*/ 2147483646 h 67"/>
              <a:gd name="T12" fmla="*/ 2147483646 w 57"/>
              <a:gd name="T13" fmla="*/ 2147483646 h 67"/>
              <a:gd name="T14" fmla="*/ 2147483646 w 57"/>
              <a:gd name="T15" fmla="*/ 2147483646 h 67"/>
              <a:gd name="T16" fmla="*/ 2147483646 w 57"/>
              <a:gd name="T17" fmla="*/ 2147483646 h 67"/>
              <a:gd name="T18" fmla="*/ 2147483646 w 57"/>
              <a:gd name="T19" fmla="*/ 2147483646 h 67"/>
              <a:gd name="T20" fmla="*/ 2147483646 w 57"/>
              <a:gd name="T21" fmla="*/ 2147483646 h 67"/>
              <a:gd name="T22" fmla="*/ 2147483646 w 57"/>
              <a:gd name="T23" fmla="*/ 2147483646 h 67"/>
              <a:gd name="T24" fmla="*/ 2147483646 w 57"/>
              <a:gd name="T25" fmla="*/ 2147483646 h 67"/>
              <a:gd name="T26" fmla="*/ 2147483646 w 57"/>
              <a:gd name="T27" fmla="*/ 2147483646 h 67"/>
              <a:gd name="T28" fmla="*/ 2147483646 w 57"/>
              <a:gd name="T29" fmla="*/ 2147483646 h 67"/>
              <a:gd name="T30" fmla="*/ 2147483646 w 57"/>
              <a:gd name="T31" fmla="*/ 2147483646 h 67"/>
              <a:gd name="T32" fmla="*/ 2147483646 w 57"/>
              <a:gd name="T33" fmla="*/ 2147483646 h 67"/>
              <a:gd name="T34" fmla="*/ 2147483646 w 57"/>
              <a:gd name="T35" fmla="*/ 2147483646 h 67"/>
              <a:gd name="T36" fmla="*/ 2147483646 w 57"/>
              <a:gd name="T37" fmla="*/ 2147483646 h 67"/>
              <a:gd name="T38" fmla="*/ 2147483646 w 57"/>
              <a:gd name="T39" fmla="*/ 2147483646 h 67"/>
              <a:gd name="T40" fmla="*/ 2147483646 w 57"/>
              <a:gd name="T41" fmla="*/ 2147483646 h 67"/>
              <a:gd name="T42" fmla="*/ 2147483646 w 57"/>
              <a:gd name="T43" fmla="*/ 2147483646 h 67"/>
              <a:gd name="T44" fmla="*/ 2147483646 w 57"/>
              <a:gd name="T45" fmla="*/ 2147483646 h 67"/>
              <a:gd name="T46" fmla="*/ 2147483646 w 57"/>
              <a:gd name="T47" fmla="*/ 2147483646 h 67"/>
              <a:gd name="T48" fmla="*/ 2147483646 w 57"/>
              <a:gd name="T49" fmla="*/ 2147483646 h 67"/>
              <a:gd name="T50" fmla="*/ 2147483646 w 57"/>
              <a:gd name="T51" fmla="*/ 2147483646 h 67"/>
              <a:gd name="T52" fmla="*/ 2147483646 w 57"/>
              <a:gd name="T53" fmla="*/ 2147483646 h 67"/>
              <a:gd name="T54" fmla="*/ 2147483646 w 57"/>
              <a:gd name="T55" fmla="*/ 2147483646 h 67"/>
              <a:gd name="T56" fmla="*/ 2147483646 w 57"/>
              <a:gd name="T57" fmla="*/ 2147483646 h 67"/>
              <a:gd name="T58" fmla="*/ 2147483646 w 57"/>
              <a:gd name="T59" fmla="*/ 2147483646 h 67"/>
              <a:gd name="T60" fmla="*/ 2147483646 w 57"/>
              <a:gd name="T61" fmla="*/ 2147483646 h 67"/>
              <a:gd name="T62" fmla="*/ 2147483646 w 57"/>
              <a:gd name="T63" fmla="*/ 2147483646 h 67"/>
              <a:gd name="T64" fmla="*/ 2147483646 w 57"/>
              <a:gd name="T65" fmla="*/ 2147483646 h 67"/>
              <a:gd name="T66" fmla="*/ 2147483646 w 57"/>
              <a:gd name="T67" fmla="*/ 2147483646 h 67"/>
              <a:gd name="T68" fmla="*/ 2147483646 w 57"/>
              <a:gd name="T69" fmla="*/ 2147483646 h 67"/>
              <a:gd name="T70" fmla="*/ 2147483646 w 57"/>
              <a:gd name="T71" fmla="*/ 2147483646 h 67"/>
              <a:gd name="T72" fmla="*/ 2147483646 w 57"/>
              <a:gd name="T73" fmla="*/ 2147483646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" h="67">
                <a:moveTo>
                  <a:pt x="52" y="38"/>
                </a:moveTo>
                <a:cubicBezTo>
                  <a:pt x="51" y="41"/>
                  <a:pt x="49" y="42"/>
                  <a:pt x="47" y="44"/>
                </a:cubicBezTo>
                <a:cubicBezTo>
                  <a:pt x="39" y="47"/>
                  <a:pt x="30" y="48"/>
                  <a:pt x="22" y="47"/>
                </a:cubicBezTo>
                <a:cubicBezTo>
                  <a:pt x="17" y="47"/>
                  <a:pt x="11" y="45"/>
                  <a:pt x="6" y="42"/>
                </a:cubicBezTo>
                <a:cubicBezTo>
                  <a:pt x="4" y="40"/>
                  <a:pt x="4" y="37"/>
                  <a:pt x="4" y="35"/>
                </a:cubicBezTo>
                <a:cubicBezTo>
                  <a:pt x="2" y="26"/>
                  <a:pt x="1" y="18"/>
                  <a:pt x="0" y="10"/>
                </a:cubicBezTo>
                <a:cubicBezTo>
                  <a:pt x="0" y="6"/>
                  <a:pt x="4" y="5"/>
                  <a:pt x="7" y="4"/>
                </a:cubicBezTo>
                <a:cubicBezTo>
                  <a:pt x="11" y="2"/>
                  <a:pt x="16" y="1"/>
                  <a:pt x="20" y="1"/>
                </a:cubicBezTo>
                <a:cubicBezTo>
                  <a:pt x="29" y="0"/>
                  <a:pt x="38" y="0"/>
                  <a:pt x="47" y="3"/>
                </a:cubicBezTo>
                <a:cubicBezTo>
                  <a:pt x="50" y="4"/>
                  <a:pt x="54" y="5"/>
                  <a:pt x="56" y="8"/>
                </a:cubicBezTo>
                <a:cubicBezTo>
                  <a:pt x="57" y="9"/>
                  <a:pt x="56" y="11"/>
                  <a:pt x="56" y="12"/>
                </a:cubicBezTo>
                <a:cubicBezTo>
                  <a:pt x="55" y="21"/>
                  <a:pt x="53" y="30"/>
                  <a:pt x="52" y="38"/>
                </a:cubicBezTo>
                <a:close/>
                <a:moveTo>
                  <a:pt x="44" y="62"/>
                </a:moveTo>
                <a:cubicBezTo>
                  <a:pt x="37" y="66"/>
                  <a:pt x="28" y="67"/>
                  <a:pt x="20" y="65"/>
                </a:cubicBezTo>
                <a:cubicBezTo>
                  <a:pt x="16" y="65"/>
                  <a:pt x="11" y="63"/>
                  <a:pt x="9" y="59"/>
                </a:cubicBezTo>
                <a:cubicBezTo>
                  <a:pt x="8" y="55"/>
                  <a:pt x="7" y="51"/>
                  <a:pt x="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20" y="54"/>
                  <a:pt x="36" y="54"/>
                  <a:pt x="48" y="47"/>
                </a:cubicBezTo>
                <a:cubicBezTo>
                  <a:pt x="50" y="47"/>
                  <a:pt x="49" y="49"/>
                  <a:pt x="49" y="51"/>
                </a:cubicBezTo>
                <a:cubicBezTo>
                  <a:pt x="48" y="55"/>
                  <a:pt x="48" y="60"/>
                  <a:pt x="44" y="62"/>
                </a:cubicBezTo>
                <a:close/>
                <a:moveTo>
                  <a:pt x="39" y="6"/>
                </a:moveTo>
                <a:cubicBezTo>
                  <a:pt x="32" y="5"/>
                  <a:pt x="24" y="5"/>
                  <a:pt x="16" y="6"/>
                </a:cubicBezTo>
                <a:cubicBezTo>
                  <a:pt x="14" y="7"/>
                  <a:pt x="11" y="7"/>
                  <a:pt x="10" y="9"/>
                </a:cubicBezTo>
                <a:cubicBezTo>
                  <a:pt x="12" y="12"/>
                  <a:pt x="16" y="12"/>
                  <a:pt x="19" y="12"/>
                </a:cubicBezTo>
                <a:cubicBezTo>
                  <a:pt x="25" y="13"/>
                  <a:pt x="31" y="13"/>
                  <a:pt x="37" y="12"/>
                </a:cubicBezTo>
                <a:cubicBezTo>
                  <a:pt x="40" y="12"/>
                  <a:pt x="44" y="12"/>
                  <a:pt x="47" y="9"/>
                </a:cubicBezTo>
                <a:cubicBezTo>
                  <a:pt x="45" y="7"/>
                  <a:pt x="42" y="6"/>
                  <a:pt x="39" y="6"/>
                </a:cubicBezTo>
                <a:close/>
                <a:moveTo>
                  <a:pt x="24" y="24"/>
                </a:moveTo>
                <a:cubicBezTo>
                  <a:pt x="21" y="25"/>
                  <a:pt x="19" y="29"/>
                  <a:pt x="19" y="33"/>
                </a:cubicBezTo>
                <a:cubicBezTo>
                  <a:pt x="19" y="38"/>
                  <a:pt x="24" y="42"/>
                  <a:pt x="29" y="41"/>
                </a:cubicBezTo>
                <a:cubicBezTo>
                  <a:pt x="34" y="41"/>
                  <a:pt x="38" y="36"/>
                  <a:pt x="37" y="31"/>
                </a:cubicBezTo>
                <a:cubicBezTo>
                  <a:pt x="36" y="25"/>
                  <a:pt x="30" y="21"/>
                  <a:pt x="24" y="24"/>
                </a:cubicBezTo>
                <a:close/>
                <a:moveTo>
                  <a:pt x="26" y="36"/>
                </a:moveTo>
                <a:cubicBezTo>
                  <a:pt x="23" y="35"/>
                  <a:pt x="23" y="30"/>
                  <a:pt x="26" y="28"/>
                </a:cubicBezTo>
                <a:cubicBezTo>
                  <a:pt x="29" y="27"/>
                  <a:pt x="32" y="29"/>
                  <a:pt x="32" y="32"/>
                </a:cubicBezTo>
                <a:cubicBezTo>
                  <a:pt x="33" y="35"/>
                  <a:pt x="29" y="38"/>
                  <a:pt x="26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79">
            <a:extLst>
              <a:ext uri="{FF2B5EF4-FFF2-40B4-BE49-F238E27FC236}">
                <a16:creationId xmlns:a16="http://schemas.microsoft.com/office/drawing/2014/main" id="{9D337EC2-1E0B-4BBC-B6F6-DBFED2C384D1}"/>
              </a:ext>
            </a:extLst>
          </p:cNvPr>
          <p:cNvSpPr>
            <a:spLocks noEditPoints="1"/>
          </p:cNvSpPr>
          <p:nvPr/>
        </p:nvSpPr>
        <p:spPr bwMode="auto">
          <a:xfrm>
            <a:off x="7663440" y="2990850"/>
            <a:ext cx="827066" cy="685800"/>
          </a:xfrm>
          <a:custGeom>
            <a:avLst/>
            <a:gdLst>
              <a:gd name="T0" fmla="*/ 2147483646 w 72"/>
              <a:gd name="T1" fmla="*/ 2147483646 h 72"/>
              <a:gd name="T2" fmla="*/ 2147483646 w 72"/>
              <a:gd name="T3" fmla="*/ 2147483646 h 72"/>
              <a:gd name="T4" fmla="*/ 0 w 72"/>
              <a:gd name="T5" fmla="*/ 2147483646 h 72"/>
              <a:gd name="T6" fmla="*/ 2147483646 w 72"/>
              <a:gd name="T7" fmla="*/ 2147483646 h 72"/>
              <a:gd name="T8" fmla="*/ 2147483646 w 72"/>
              <a:gd name="T9" fmla="*/ 2147483646 h 72"/>
              <a:gd name="T10" fmla="*/ 2147483646 w 72"/>
              <a:gd name="T11" fmla="*/ 2147483646 h 72"/>
              <a:gd name="T12" fmla="*/ 2147483646 w 72"/>
              <a:gd name="T13" fmla="*/ 2147483646 h 72"/>
              <a:gd name="T14" fmla="*/ 2147483646 w 72"/>
              <a:gd name="T15" fmla="*/ 0 h 72"/>
              <a:gd name="T16" fmla="*/ 2147483646 w 72"/>
              <a:gd name="T17" fmla="*/ 2147483646 h 72"/>
              <a:gd name="T18" fmla="*/ 2147483646 w 72"/>
              <a:gd name="T19" fmla="*/ 2147483646 h 72"/>
              <a:gd name="T20" fmla="*/ 2147483646 w 72"/>
              <a:gd name="T21" fmla="*/ 2147483646 h 72"/>
              <a:gd name="T22" fmla="*/ 2147483646 w 72"/>
              <a:gd name="T23" fmla="*/ 2147483646 h 72"/>
              <a:gd name="T24" fmla="*/ 2147483646 w 72"/>
              <a:gd name="T25" fmla="*/ 2147483646 h 72"/>
              <a:gd name="T26" fmla="*/ 2147483646 w 72"/>
              <a:gd name="T27" fmla="*/ 2147483646 h 72"/>
              <a:gd name="T28" fmla="*/ 2147483646 w 72"/>
              <a:gd name="T29" fmla="*/ 2147483646 h 72"/>
              <a:gd name="T30" fmla="*/ 2147483646 w 72"/>
              <a:gd name="T31" fmla="*/ 2147483646 h 72"/>
              <a:gd name="T32" fmla="*/ 2147483646 w 72"/>
              <a:gd name="T33" fmla="*/ 2147483646 h 72"/>
              <a:gd name="T34" fmla="*/ 2147483646 w 72"/>
              <a:gd name="T35" fmla="*/ 2147483646 h 72"/>
              <a:gd name="T36" fmla="*/ 2147483646 w 72"/>
              <a:gd name="T37" fmla="*/ 2147483646 h 72"/>
              <a:gd name="T38" fmla="*/ 2147483646 w 72"/>
              <a:gd name="T39" fmla="*/ 2147483646 h 72"/>
              <a:gd name="T40" fmla="*/ 2147483646 w 72"/>
              <a:gd name="T41" fmla="*/ 2147483646 h 72"/>
              <a:gd name="T42" fmla="*/ 2147483646 w 72"/>
              <a:gd name="T43" fmla="*/ 2147483646 h 72"/>
              <a:gd name="T44" fmla="*/ 2147483646 w 72"/>
              <a:gd name="T45" fmla="*/ 2147483646 h 72"/>
              <a:gd name="T46" fmla="*/ 2147483646 w 72"/>
              <a:gd name="T47" fmla="*/ 2147483646 h 72"/>
              <a:gd name="T48" fmla="*/ 2147483646 w 72"/>
              <a:gd name="T49" fmla="*/ 2147483646 h 72"/>
              <a:gd name="T50" fmla="*/ 2147483646 w 72"/>
              <a:gd name="T51" fmla="*/ 2147483646 h 72"/>
              <a:gd name="T52" fmla="*/ 2147483646 w 72"/>
              <a:gd name="T53" fmla="*/ 2147483646 h 72"/>
              <a:gd name="T54" fmla="*/ 2147483646 w 72"/>
              <a:gd name="T55" fmla="*/ 2147483646 h 72"/>
              <a:gd name="T56" fmla="*/ 2147483646 w 72"/>
              <a:gd name="T57" fmla="*/ 2147483646 h 72"/>
              <a:gd name="T58" fmla="*/ 2147483646 w 72"/>
              <a:gd name="T59" fmla="*/ 2147483646 h 72"/>
              <a:gd name="T60" fmla="*/ 2147483646 w 72"/>
              <a:gd name="T61" fmla="*/ 2147483646 h 72"/>
              <a:gd name="T62" fmla="*/ 2147483646 w 72"/>
              <a:gd name="T63" fmla="*/ 2147483646 h 72"/>
              <a:gd name="T64" fmla="*/ 2147483646 w 72"/>
              <a:gd name="T65" fmla="*/ 2147483646 h 72"/>
              <a:gd name="T66" fmla="*/ 2147483646 w 72"/>
              <a:gd name="T67" fmla="*/ 2147483646 h 72"/>
              <a:gd name="T68" fmla="*/ 2147483646 w 72"/>
              <a:gd name="T69" fmla="*/ 2147483646 h 72"/>
              <a:gd name="T70" fmla="*/ 2147483646 w 72"/>
              <a:gd name="T71" fmla="*/ 2147483646 h 72"/>
              <a:gd name="T72" fmla="*/ 2147483646 w 72"/>
              <a:gd name="T73" fmla="*/ 2147483646 h 72"/>
              <a:gd name="T74" fmla="*/ 2147483646 w 72"/>
              <a:gd name="T75" fmla="*/ 2147483646 h 72"/>
              <a:gd name="T76" fmla="*/ 2147483646 w 72"/>
              <a:gd name="T77" fmla="*/ 2147483646 h 72"/>
              <a:gd name="T78" fmla="*/ 2147483646 w 72"/>
              <a:gd name="T79" fmla="*/ 2147483646 h 72"/>
              <a:gd name="T80" fmla="*/ 2147483646 w 72"/>
              <a:gd name="T81" fmla="*/ 2147483646 h 72"/>
              <a:gd name="T82" fmla="*/ 2147483646 w 72"/>
              <a:gd name="T83" fmla="*/ 2147483646 h 72"/>
              <a:gd name="T84" fmla="*/ 2147483646 w 72"/>
              <a:gd name="T85" fmla="*/ 2147483646 h 72"/>
              <a:gd name="T86" fmla="*/ 2147483646 w 72"/>
              <a:gd name="T87" fmla="*/ 2147483646 h 72"/>
              <a:gd name="T88" fmla="*/ 2147483646 w 72"/>
              <a:gd name="T89" fmla="*/ 2147483646 h 72"/>
              <a:gd name="T90" fmla="*/ 2147483646 w 72"/>
              <a:gd name="T91" fmla="*/ 2147483646 h 72"/>
              <a:gd name="T92" fmla="*/ 2147483646 w 72"/>
              <a:gd name="T93" fmla="*/ 2147483646 h 72"/>
              <a:gd name="T94" fmla="*/ 2147483646 w 72"/>
              <a:gd name="T95" fmla="*/ 2147483646 h 72"/>
              <a:gd name="T96" fmla="*/ 2147483646 w 72"/>
              <a:gd name="T97" fmla="*/ 2147483646 h 72"/>
              <a:gd name="T98" fmla="*/ 2147483646 w 72"/>
              <a:gd name="T99" fmla="*/ 2147483646 h 72"/>
              <a:gd name="T100" fmla="*/ 2147483646 w 72"/>
              <a:gd name="T101" fmla="*/ 2147483646 h 72"/>
              <a:gd name="T102" fmla="*/ 2147483646 w 72"/>
              <a:gd name="T103" fmla="*/ 2147483646 h 72"/>
              <a:gd name="T104" fmla="*/ 2147483646 w 72"/>
              <a:gd name="T105" fmla="*/ 2147483646 h 72"/>
              <a:gd name="T106" fmla="*/ 2147483646 w 72"/>
              <a:gd name="T107" fmla="*/ 2147483646 h 72"/>
              <a:gd name="T108" fmla="*/ 2147483646 w 72"/>
              <a:gd name="T109" fmla="*/ 2147483646 h 7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" h="72">
                <a:moveTo>
                  <a:pt x="18" y="22"/>
                </a:moveTo>
                <a:cubicBezTo>
                  <a:pt x="18" y="66"/>
                  <a:pt x="18" y="66"/>
                  <a:pt x="18" y="66"/>
                </a:cubicBezTo>
                <a:cubicBezTo>
                  <a:pt x="18" y="69"/>
                  <a:pt x="15" y="72"/>
                  <a:pt x="11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3" y="72"/>
                  <a:pt x="0" y="69"/>
                  <a:pt x="0" y="6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3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8" y="19"/>
                  <a:pt x="18" y="22"/>
                </a:cubicBezTo>
                <a:close/>
                <a:moveTo>
                  <a:pt x="72" y="31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8"/>
                  <a:pt x="67" y="72"/>
                  <a:pt x="61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3" y="72"/>
                  <a:pt x="20" y="69"/>
                  <a:pt x="20" y="66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"/>
                  <a:pt x="22" y="0"/>
                  <a:pt x="24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6" y="2"/>
                  <a:pt x="58" y="3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11"/>
                  <a:pt x="67" y="14"/>
                  <a:pt x="67" y="16"/>
                </a:cubicBezTo>
                <a:cubicBezTo>
                  <a:pt x="67" y="22"/>
                  <a:pt x="67" y="22"/>
                  <a:pt x="67" y="22"/>
                </a:cubicBezTo>
                <a:cubicBezTo>
                  <a:pt x="70" y="24"/>
                  <a:pt x="72" y="27"/>
                  <a:pt x="72" y="31"/>
                </a:cubicBezTo>
                <a:close/>
                <a:moveTo>
                  <a:pt x="61" y="16"/>
                </a:moveTo>
                <a:cubicBezTo>
                  <a:pt x="55" y="16"/>
                  <a:pt x="55" y="16"/>
                  <a:pt x="55" y="16"/>
                </a:cubicBezTo>
                <a:cubicBezTo>
                  <a:pt x="53" y="16"/>
                  <a:pt x="51" y="14"/>
                  <a:pt x="51" y="12"/>
                </a:cubicBezTo>
                <a:cubicBezTo>
                  <a:pt x="51" y="5"/>
                  <a:pt x="51" y="5"/>
                  <a:pt x="51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6"/>
                  <a:pt x="25" y="26"/>
                  <a:pt x="25" y="26"/>
                </a:cubicBezTo>
                <a:cubicBezTo>
                  <a:pt x="61" y="26"/>
                  <a:pt x="61" y="26"/>
                  <a:pt x="61" y="26"/>
                </a:cubicBezTo>
                <a:lnTo>
                  <a:pt x="61" y="16"/>
                </a:lnTo>
                <a:close/>
                <a:moveTo>
                  <a:pt x="37" y="36"/>
                </a:moveTo>
                <a:cubicBezTo>
                  <a:pt x="37" y="36"/>
                  <a:pt x="36" y="35"/>
                  <a:pt x="36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29" y="36"/>
                  <a:pt x="29" y="36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2"/>
                  <a:pt x="30" y="43"/>
                  <a:pt x="31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7" y="42"/>
                  <a:pt x="37" y="41"/>
                </a:cubicBezTo>
                <a:lnTo>
                  <a:pt x="37" y="36"/>
                </a:lnTo>
                <a:close/>
                <a:moveTo>
                  <a:pt x="37" y="47"/>
                </a:moveTo>
                <a:cubicBezTo>
                  <a:pt x="37" y="46"/>
                  <a:pt x="36" y="45"/>
                  <a:pt x="36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5"/>
                  <a:pt x="29" y="46"/>
                  <a:pt x="29" y="47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30" y="53"/>
                  <a:pt x="31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7" y="52"/>
                  <a:pt x="37" y="52"/>
                </a:cubicBezTo>
                <a:lnTo>
                  <a:pt x="37" y="47"/>
                </a:lnTo>
                <a:close/>
                <a:moveTo>
                  <a:pt x="37" y="57"/>
                </a:moveTo>
                <a:cubicBezTo>
                  <a:pt x="37" y="56"/>
                  <a:pt x="36" y="56"/>
                  <a:pt x="36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0" y="56"/>
                  <a:pt x="29" y="56"/>
                  <a:pt x="29" y="57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30" y="63"/>
                  <a:pt x="3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7" y="63"/>
                  <a:pt x="37" y="62"/>
                </a:cubicBezTo>
                <a:lnTo>
                  <a:pt x="37" y="57"/>
                </a:lnTo>
                <a:close/>
                <a:moveTo>
                  <a:pt x="47" y="36"/>
                </a:moveTo>
                <a:cubicBezTo>
                  <a:pt x="47" y="36"/>
                  <a:pt x="47" y="35"/>
                  <a:pt x="46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0" y="35"/>
                  <a:pt x="40" y="36"/>
                  <a:pt x="40" y="36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3"/>
                  <a:pt x="41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2"/>
                  <a:pt x="47" y="41"/>
                </a:cubicBezTo>
                <a:lnTo>
                  <a:pt x="47" y="36"/>
                </a:lnTo>
                <a:close/>
                <a:moveTo>
                  <a:pt x="47" y="47"/>
                </a:moveTo>
                <a:cubicBezTo>
                  <a:pt x="47" y="46"/>
                  <a:pt x="47" y="45"/>
                  <a:pt x="46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5"/>
                  <a:pt x="40" y="46"/>
                  <a:pt x="40" y="47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3"/>
                  <a:pt x="41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2"/>
                  <a:pt x="47" y="52"/>
                </a:cubicBezTo>
                <a:lnTo>
                  <a:pt x="47" y="47"/>
                </a:lnTo>
                <a:close/>
                <a:moveTo>
                  <a:pt x="47" y="57"/>
                </a:moveTo>
                <a:cubicBezTo>
                  <a:pt x="47" y="56"/>
                  <a:pt x="47" y="56"/>
                  <a:pt x="46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6"/>
                  <a:pt x="40" y="56"/>
                  <a:pt x="40" y="57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3"/>
                  <a:pt x="40" y="63"/>
                  <a:pt x="41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7" y="63"/>
                  <a:pt x="47" y="62"/>
                </a:cubicBezTo>
                <a:lnTo>
                  <a:pt x="47" y="57"/>
                </a:lnTo>
                <a:close/>
                <a:moveTo>
                  <a:pt x="58" y="36"/>
                </a:moveTo>
                <a:cubicBezTo>
                  <a:pt x="58" y="36"/>
                  <a:pt x="57" y="35"/>
                  <a:pt x="56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50" y="43"/>
                  <a:pt x="51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7" y="43"/>
                  <a:pt x="58" y="42"/>
                  <a:pt x="58" y="41"/>
                </a:cubicBezTo>
                <a:lnTo>
                  <a:pt x="58" y="36"/>
                </a:lnTo>
                <a:close/>
                <a:moveTo>
                  <a:pt x="58" y="47"/>
                </a:moveTo>
                <a:cubicBezTo>
                  <a:pt x="58" y="46"/>
                  <a:pt x="57" y="45"/>
                  <a:pt x="56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50" y="46"/>
                  <a:pt x="50" y="47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3"/>
                  <a:pt x="51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3"/>
                  <a:pt x="58" y="52"/>
                  <a:pt x="58" y="52"/>
                </a:cubicBezTo>
                <a:lnTo>
                  <a:pt x="58" y="47"/>
                </a:lnTo>
                <a:close/>
                <a:moveTo>
                  <a:pt x="58" y="57"/>
                </a:moveTo>
                <a:cubicBezTo>
                  <a:pt x="58" y="56"/>
                  <a:pt x="57" y="56"/>
                  <a:pt x="56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0" y="56"/>
                  <a:pt x="50" y="56"/>
                  <a:pt x="50" y="57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3"/>
                  <a:pt x="50" y="63"/>
                  <a:pt x="51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3"/>
                  <a:pt x="58" y="63"/>
                  <a:pt x="58" y="62"/>
                </a:cubicBezTo>
                <a:lnTo>
                  <a:pt x="58" y="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113">
            <a:extLst>
              <a:ext uri="{FF2B5EF4-FFF2-40B4-BE49-F238E27FC236}">
                <a16:creationId xmlns:a16="http://schemas.microsoft.com/office/drawing/2014/main" id="{C3855E6C-07A4-4B7D-A4E7-519FA098FE30}"/>
              </a:ext>
            </a:extLst>
          </p:cNvPr>
          <p:cNvSpPr>
            <a:spLocks noEditPoints="1"/>
          </p:cNvSpPr>
          <p:nvPr/>
        </p:nvSpPr>
        <p:spPr bwMode="auto">
          <a:xfrm>
            <a:off x="5622219" y="3013201"/>
            <a:ext cx="943706" cy="652114"/>
          </a:xfrm>
          <a:custGeom>
            <a:avLst/>
            <a:gdLst>
              <a:gd name="T0" fmla="*/ 2147483646 w 82"/>
              <a:gd name="T1" fmla="*/ 2147483646 h 57"/>
              <a:gd name="T2" fmla="*/ 2147483646 w 82"/>
              <a:gd name="T3" fmla="*/ 2147483646 h 57"/>
              <a:gd name="T4" fmla="*/ 2147483646 w 82"/>
              <a:gd name="T5" fmla="*/ 2147483646 h 57"/>
              <a:gd name="T6" fmla="*/ 0 w 82"/>
              <a:gd name="T7" fmla="*/ 2147483646 h 57"/>
              <a:gd name="T8" fmla="*/ 0 w 82"/>
              <a:gd name="T9" fmla="*/ 2147483646 h 57"/>
              <a:gd name="T10" fmla="*/ 2147483646 w 82"/>
              <a:gd name="T11" fmla="*/ 2147483646 h 57"/>
              <a:gd name="T12" fmla="*/ 2147483646 w 82"/>
              <a:gd name="T13" fmla="*/ 0 h 57"/>
              <a:gd name="T14" fmla="*/ 2147483646 w 82"/>
              <a:gd name="T15" fmla="*/ 0 h 57"/>
              <a:gd name="T16" fmla="*/ 2147483646 w 82"/>
              <a:gd name="T17" fmla="*/ 2147483646 h 57"/>
              <a:gd name="T18" fmla="*/ 2147483646 w 82"/>
              <a:gd name="T19" fmla="*/ 2147483646 h 57"/>
              <a:gd name="T20" fmla="*/ 2147483646 w 82"/>
              <a:gd name="T21" fmla="*/ 2147483646 h 57"/>
              <a:gd name="T22" fmla="*/ 2147483646 w 82"/>
              <a:gd name="T23" fmla="*/ 2147483646 h 57"/>
              <a:gd name="T24" fmla="*/ 2147483646 w 82"/>
              <a:gd name="T25" fmla="*/ 2147483646 h 57"/>
              <a:gd name="T26" fmla="*/ 2147483646 w 82"/>
              <a:gd name="T27" fmla="*/ 2147483646 h 57"/>
              <a:gd name="T28" fmla="*/ 2147483646 w 82"/>
              <a:gd name="T29" fmla="*/ 2147483646 h 57"/>
              <a:gd name="T30" fmla="*/ 2147483646 w 82"/>
              <a:gd name="T31" fmla="*/ 2147483646 h 57"/>
              <a:gd name="T32" fmla="*/ 2147483646 w 82"/>
              <a:gd name="T33" fmla="*/ 2147483646 h 57"/>
              <a:gd name="T34" fmla="*/ 2147483646 w 82"/>
              <a:gd name="T35" fmla="*/ 2147483646 h 57"/>
              <a:gd name="T36" fmla="*/ 2147483646 w 82"/>
              <a:gd name="T37" fmla="*/ 2147483646 h 57"/>
              <a:gd name="T38" fmla="*/ 2147483646 w 82"/>
              <a:gd name="T39" fmla="*/ 2147483646 h 57"/>
              <a:gd name="T40" fmla="*/ 2147483646 w 82"/>
              <a:gd name="T41" fmla="*/ 2147483646 h 57"/>
              <a:gd name="T42" fmla="*/ 2147483646 w 82"/>
              <a:gd name="T43" fmla="*/ 2147483646 h 57"/>
              <a:gd name="T44" fmla="*/ 2147483646 w 82"/>
              <a:gd name="T45" fmla="*/ 2147483646 h 57"/>
              <a:gd name="T46" fmla="*/ 2147483646 w 82"/>
              <a:gd name="T47" fmla="*/ 2147483646 h 57"/>
              <a:gd name="T48" fmla="*/ 2147483646 w 82"/>
              <a:gd name="T49" fmla="*/ 2147483646 h 57"/>
              <a:gd name="T50" fmla="*/ 2147483646 w 82"/>
              <a:gd name="T51" fmla="*/ 2147483646 h 57"/>
              <a:gd name="T52" fmla="*/ 2147483646 w 82"/>
              <a:gd name="T53" fmla="*/ 2147483646 h 57"/>
              <a:gd name="T54" fmla="*/ 2147483646 w 82"/>
              <a:gd name="T55" fmla="*/ 2147483646 h 57"/>
              <a:gd name="T56" fmla="*/ 2147483646 w 82"/>
              <a:gd name="T57" fmla="*/ 2147483646 h 57"/>
              <a:gd name="T58" fmla="*/ 2147483646 w 82"/>
              <a:gd name="T59" fmla="*/ 2147483646 h 57"/>
              <a:gd name="T60" fmla="*/ 2147483646 w 82"/>
              <a:gd name="T61" fmla="*/ 2147483646 h 57"/>
              <a:gd name="T62" fmla="*/ 2147483646 w 82"/>
              <a:gd name="T63" fmla="*/ 2147483646 h 57"/>
              <a:gd name="T64" fmla="*/ 2147483646 w 82"/>
              <a:gd name="T65" fmla="*/ 2147483646 h 57"/>
              <a:gd name="T66" fmla="*/ 2147483646 w 82"/>
              <a:gd name="T67" fmla="*/ 2147483646 h 57"/>
              <a:gd name="T68" fmla="*/ 2147483646 w 82"/>
              <a:gd name="T69" fmla="*/ 2147483646 h 57"/>
              <a:gd name="T70" fmla="*/ 2147483646 w 82"/>
              <a:gd name="T71" fmla="*/ 2147483646 h 57"/>
              <a:gd name="T72" fmla="*/ 2147483646 w 82"/>
              <a:gd name="T73" fmla="*/ 2147483646 h 57"/>
              <a:gd name="T74" fmla="*/ 2147483646 w 82"/>
              <a:gd name="T75" fmla="*/ 2147483646 h 57"/>
              <a:gd name="T76" fmla="*/ 2147483646 w 82"/>
              <a:gd name="T77" fmla="*/ 2147483646 h 57"/>
              <a:gd name="T78" fmla="*/ 2147483646 w 82"/>
              <a:gd name="T79" fmla="*/ 2147483646 h 57"/>
              <a:gd name="T80" fmla="*/ 2147483646 w 82"/>
              <a:gd name="T81" fmla="*/ 2147483646 h 57"/>
              <a:gd name="T82" fmla="*/ 2147483646 w 82"/>
              <a:gd name="T83" fmla="*/ 2147483646 h 57"/>
              <a:gd name="T84" fmla="*/ 2147483646 w 82"/>
              <a:gd name="T85" fmla="*/ 2147483646 h 57"/>
              <a:gd name="T86" fmla="*/ 2147483646 w 82"/>
              <a:gd name="T87" fmla="*/ 2147483646 h 57"/>
              <a:gd name="T88" fmla="*/ 2147483646 w 82"/>
              <a:gd name="T89" fmla="*/ 2147483646 h 57"/>
              <a:gd name="T90" fmla="*/ 2147483646 w 82"/>
              <a:gd name="T91" fmla="*/ 2147483646 h 57"/>
              <a:gd name="T92" fmla="*/ 2147483646 w 82"/>
              <a:gd name="T93" fmla="*/ 2147483646 h 57"/>
              <a:gd name="T94" fmla="*/ 2147483646 w 82"/>
              <a:gd name="T95" fmla="*/ 2147483646 h 57"/>
              <a:gd name="T96" fmla="*/ 2147483646 w 82"/>
              <a:gd name="T97" fmla="*/ 2147483646 h 57"/>
              <a:gd name="T98" fmla="*/ 2147483646 w 82"/>
              <a:gd name="T99" fmla="*/ 2147483646 h 57"/>
              <a:gd name="T100" fmla="*/ 2147483646 w 82"/>
              <a:gd name="T101" fmla="*/ 2147483646 h 57"/>
              <a:gd name="T102" fmla="*/ 2147483646 w 82"/>
              <a:gd name="T103" fmla="*/ 2147483646 h 57"/>
              <a:gd name="T104" fmla="*/ 2147483646 w 82"/>
              <a:gd name="T105" fmla="*/ 2147483646 h 57"/>
              <a:gd name="T106" fmla="*/ 2147483646 w 82"/>
              <a:gd name="T107" fmla="*/ 2147483646 h 57"/>
              <a:gd name="T108" fmla="*/ 2147483646 w 82"/>
              <a:gd name="T109" fmla="*/ 2147483646 h 57"/>
              <a:gd name="T110" fmla="*/ 2147483646 w 82"/>
              <a:gd name="T111" fmla="*/ 2147483646 h 57"/>
              <a:gd name="T112" fmla="*/ 2147483646 w 82"/>
              <a:gd name="T113" fmla="*/ 2147483646 h 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121">
            <a:extLst>
              <a:ext uri="{FF2B5EF4-FFF2-40B4-BE49-F238E27FC236}">
                <a16:creationId xmlns:a16="http://schemas.microsoft.com/office/drawing/2014/main" id="{195A456A-3AEE-4E42-B44B-4FD9FF22299F}"/>
              </a:ext>
            </a:extLst>
          </p:cNvPr>
          <p:cNvSpPr>
            <a:spLocks noEditPoints="1"/>
          </p:cNvSpPr>
          <p:nvPr/>
        </p:nvSpPr>
        <p:spPr bwMode="auto">
          <a:xfrm>
            <a:off x="3692707" y="3019932"/>
            <a:ext cx="640080" cy="640080"/>
          </a:xfrm>
          <a:custGeom>
            <a:avLst/>
            <a:gdLst>
              <a:gd name="T0" fmla="*/ 2147483646 w 62"/>
              <a:gd name="T1" fmla="*/ 2147483646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0 w 62"/>
              <a:gd name="T9" fmla="*/ 2147483646 h 62"/>
              <a:gd name="T10" fmla="*/ 2147483646 w 62"/>
              <a:gd name="T11" fmla="*/ 0 h 62"/>
              <a:gd name="T12" fmla="*/ 2147483646 w 62"/>
              <a:gd name="T13" fmla="*/ 0 h 62"/>
              <a:gd name="T14" fmla="*/ 2147483646 w 62"/>
              <a:gd name="T15" fmla="*/ 2147483646 h 62"/>
              <a:gd name="T16" fmla="*/ 2147483646 w 62"/>
              <a:gd name="T17" fmla="*/ 2147483646 h 62"/>
              <a:gd name="T18" fmla="*/ 2147483646 w 62"/>
              <a:gd name="T19" fmla="*/ 2147483646 h 62"/>
              <a:gd name="T20" fmla="*/ 2147483646 w 62"/>
              <a:gd name="T21" fmla="*/ 2147483646 h 62"/>
              <a:gd name="T22" fmla="*/ 2147483646 w 62"/>
              <a:gd name="T23" fmla="*/ 2147483646 h 62"/>
              <a:gd name="T24" fmla="*/ 2147483646 w 62"/>
              <a:gd name="T25" fmla="*/ 2147483646 h 62"/>
              <a:gd name="T26" fmla="*/ 2147483646 w 62"/>
              <a:gd name="T27" fmla="*/ 2147483646 h 62"/>
              <a:gd name="T28" fmla="*/ 2147483646 w 62"/>
              <a:gd name="T29" fmla="*/ 2147483646 h 62"/>
              <a:gd name="T30" fmla="*/ 2147483646 w 62"/>
              <a:gd name="T31" fmla="*/ 2147483646 h 62"/>
              <a:gd name="T32" fmla="*/ 2147483646 w 62"/>
              <a:gd name="T33" fmla="*/ 2147483646 h 62"/>
              <a:gd name="T34" fmla="*/ 2147483646 w 62"/>
              <a:gd name="T35" fmla="*/ 2147483646 h 62"/>
              <a:gd name="T36" fmla="*/ 2147483646 w 62"/>
              <a:gd name="T37" fmla="*/ 2147483646 h 62"/>
              <a:gd name="T38" fmla="*/ 2147483646 w 62"/>
              <a:gd name="T39" fmla="*/ 2147483646 h 62"/>
              <a:gd name="T40" fmla="*/ 2147483646 w 62"/>
              <a:gd name="T41" fmla="*/ 2147483646 h 62"/>
              <a:gd name="T42" fmla="*/ 2147483646 w 62"/>
              <a:gd name="T43" fmla="*/ 2147483646 h 62"/>
              <a:gd name="T44" fmla="*/ 2147483646 w 62"/>
              <a:gd name="T45" fmla="*/ 2147483646 h 62"/>
              <a:gd name="T46" fmla="*/ 2147483646 w 62"/>
              <a:gd name="T47" fmla="*/ 2147483646 h 62"/>
              <a:gd name="T48" fmla="*/ 2147483646 w 62"/>
              <a:gd name="T49" fmla="*/ 2147483646 h 62"/>
              <a:gd name="T50" fmla="*/ 2147483646 w 62"/>
              <a:gd name="T51" fmla="*/ 2147483646 h 62"/>
              <a:gd name="T52" fmla="*/ 2147483646 w 62"/>
              <a:gd name="T53" fmla="*/ 2147483646 h 62"/>
              <a:gd name="T54" fmla="*/ 2147483646 w 62"/>
              <a:gd name="T55" fmla="*/ 2147483646 h 62"/>
              <a:gd name="T56" fmla="*/ 2147483646 w 62"/>
              <a:gd name="T57" fmla="*/ 2147483646 h 62"/>
              <a:gd name="T58" fmla="*/ 2147483646 w 62"/>
              <a:gd name="T59" fmla="*/ 2147483646 h 6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52" y="29"/>
                </a:moveTo>
                <a:cubicBezTo>
                  <a:pt x="52" y="27"/>
                  <a:pt x="51" y="26"/>
                  <a:pt x="49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5" y="11"/>
                  <a:pt x="34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7" y="11"/>
                  <a:pt x="26" y="12"/>
                  <a:pt x="26" y="13"/>
                </a:cubicBezTo>
                <a:cubicBezTo>
                  <a:pt x="26" y="26"/>
                  <a:pt x="26" y="26"/>
                  <a:pt x="2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1" y="27"/>
                  <a:pt x="11" y="29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5"/>
                  <a:pt x="12" y="36"/>
                  <a:pt x="13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1"/>
                  <a:pt x="27" y="52"/>
                  <a:pt x="29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6" y="51"/>
                  <a:pt x="36" y="49"/>
                </a:cubicBezTo>
                <a:cubicBezTo>
                  <a:pt x="36" y="36"/>
                  <a:pt x="36" y="36"/>
                  <a:pt x="3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51" y="36"/>
                  <a:pt x="52" y="35"/>
                  <a:pt x="52" y="34"/>
                </a:cubicBezTo>
                <a:lnTo>
                  <a:pt x="52" y="2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144">
            <a:extLst>
              <a:ext uri="{FF2B5EF4-FFF2-40B4-BE49-F238E27FC236}">
                <a16:creationId xmlns:a16="http://schemas.microsoft.com/office/drawing/2014/main" id="{48968A4C-4BB0-4585-98DE-3BAAF988DB80}"/>
              </a:ext>
            </a:extLst>
          </p:cNvPr>
          <p:cNvSpPr>
            <a:spLocks noEditPoints="1"/>
          </p:cNvSpPr>
          <p:nvPr/>
        </p:nvSpPr>
        <p:spPr bwMode="auto">
          <a:xfrm>
            <a:off x="1688544" y="3018504"/>
            <a:ext cx="827066" cy="641508"/>
          </a:xfrm>
          <a:custGeom>
            <a:avLst/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0 w 72"/>
              <a:gd name="T9" fmla="*/ 2147483646 h 56"/>
              <a:gd name="T10" fmla="*/ 2147483646 w 72"/>
              <a:gd name="T11" fmla="*/ 0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2147483646 w 72"/>
              <a:gd name="T17" fmla="*/ 2147483646 h 56"/>
              <a:gd name="T18" fmla="*/ 2147483646 w 72"/>
              <a:gd name="T19" fmla="*/ 2147483646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2147483646 w 72"/>
              <a:gd name="T53" fmla="*/ 2147483646 h 56"/>
              <a:gd name="T54" fmla="*/ 2147483646 w 72"/>
              <a:gd name="T55" fmla="*/ 2147483646 h 56"/>
              <a:gd name="T56" fmla="*/ 2147483646 w 72"/>
              <a:gd name="T57" fmla="*/ 2147483646 h 56"/>
              <a:gd name="T58" fmla="*/ 2147483646 w 72"/>
              <a:gd name="T59" fmla="*/ 2147483646 h 56"/>
              <a:gd name="T60" fmla="*/ 2147483646 w 72"/>
              <a:gd name="T61" fmla="*/ 2147483646 h 56"/>
              <a:gd name="T62" fmla="*/ 2147483646 w 72"/>
              <a:gd name="T63" fmla="*/ 2147483646 h 56"/>
              <a:gd name="T64" fmla="*/ 2147483646 w 72"/>
              <a:gd name="T65" fmla="*/ 2147483646 h 56"/>
              <a:gd name="T66" fmla="*/ 2147483646 w 72"/>
              <a:gd name="T67" fmla="*/ 2147483646 h 56"/>
              <a:gd name="T68" fmla="*/ 2147483646 w 72"/>
              <a:gd name="T69" fmla="*/ 2147483646 h 56"/>
              <a:gd name="T70" fmla="*/ 2147483646 w 72"/>
              <a:gd name="T71" fmla="*/ 2147483646 h 56"/>
              <a:gd name="T72" fmla="*/ 2147483646 w 72"/>
              <a:gd name="T73" fmla="*/ 2147483646 h 56"/>
              <a:gd name="T74" fmla="*/ 2147483646 w 72"/>
              <a:gd name="T75" fmla="*/ 2147483646 h 56"/>
              <a:gd name="T76" fmla="*/ 2147483646 w 72"/>
              <a:gd name="T77" fmla="*/ 2147483646 h 56"/>
              <a:gd name="T78" fmla="*/ 2147483646 w 72"/>
              <a:gd name="T79" fmla="*/ 2147483646 h 56"/>
              <a:gd name="T80" fmla="*/ 2147483646 w 72"/>
              <a:gd name="T81" fmla="*/ 2147483646 h 56"/>
              <a:gd name="T82" fmla="*/ 2147483646 w 72"/>
              <a:gd name="T83" fmla="*/ 2147483646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362865" y="858452"/>
            <a:ext cx="5996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Role of E-Commerce in Business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695E78"/>
          </a:solidFill>
        </p:grpSpPr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695E78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695E78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593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7955 -4.0740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2506932" y="858452"/>
            <a:ext cx="667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Aspects of E-Commerce: Web design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990264" y="432606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5986854" y="3775870"/>
            <a:ext cx="5908949" cy="177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56903" y="3909398"/>
            <a:ext cx="5685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User Interface-UI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User </a:t>
            </a:r>
            <a:r>
              <a:rPr lang="en-US" sz="2800" b="1" dirty="0" err="1" smtClean="0"/>
              <a:t>Experince</a:t>
            </a:r>
            <a:r>
              <a:rPr lang="en-US" sz="2800" b="1" dirty="0" smtClean="0"/>
              <a:t>-UX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5995862" y="5824925"/>
            <a:ext cx="4525464" cy="242942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91358" y="5820549"/>
            <a:ext cx="4845936" cy="260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159913"/>
            <a:ext cx="5456903" cy="4698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1ADF17-B859-49E0-A43C-E2CCD3872E9A}"/>
              </a:ext>
            </a:extLst>
          </p:cNvPr>
          <p:cNvSpPr/>
          <p:nvPr/>
        </p:nvSpPr>
        <p:spPr>
          <a:xfrm>
            <a:off x="1473445" y="2635279"/>
            <a:ext cx="3751536" cy="3751536"/>
          </a:xfrm>
          <a:prstGeom prst="ellipse">
            <a:avLst/>
          </a:prstGeom>
          <a:solidFill>
            <a:srgbClr val="FFD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7BD835-3161-4535-BA12-7947ACEDB17B}"/>
              </a:ext>
            </a:extLst>
          </p:cNvPr>
          <p:cNvGrpSpPr/>
          <p:nvPr/>
        </p:nvGrpSpPr>
        <p:grpSpPr>
          <a:xfrm>
            <a:off x="2609081" y="3218794"/>
            <a:ext cx="1347953" cy="2470340"/>
            <a:chOff x="5063319" y="1364087"/>
            <a:chExt cx="2256430" cy="4135271"/>
          </a:xfrm>
        </p:grpSpPr>
        <p:sp>
          <p:nvSpPr>
            <p:cNvPr id="22" name="Rectangle: Rounded Corners 9">
              <a:extLst>
                <a:ext uri="{FF2B5EF4-FFF2-40B4-BE49-F238E27FC236}">
                  <a16:creationId xmlns:a16="http://schemas.microsoft.com/office/drawing/2014/main" id="{17046C99-84F3-45CF-BFA8-20E5DFD95393}"/>
                </a:ext>
              </a:extLst>
            </p:cNvPr>
            <p:cNvSpPr/>
            <p:nvPr/>
          </p:nvSpPr>
          <p:spPr>
            <a:xfrm>
              <a:off x="5063319" y="1364087"/>
              <a:ext cx="2256430" cy="4135271"/>
            </a:xfrm>
            <a:prstGeom prst="roundRect">
              <a:avLst>
                <a:gd name="adj" fmla="val 13038"/>
              </a:avLst>
            </a:prstGeom>
            <a:solidFill>
              <a:srgbClr val="242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6F25AF-AC59-4BE8-A02B-436FA46DD4C6}"/>
                </a:ext>
              </a:extLst>
            </p:cNvPr>
            <p:cNvSpPr/>
            <p:nvPr/>
          </p:nvSpPr>
          <p:spPr>
            <a:xfrm>
              <a:off x="5244341" y="1950940"/>
              <a:ext cx="1894385" cy="2961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7C19210-731B-4B68-9685-D6FB62CB05A4}"/>
                </a:ext>
              </a:extLst>
            </p:cNvPr>
            <p:cNvSpPr/>
            <p:nvPr/>
          </p:nvSpPr>
          <p:spPr>
            <a:xfrm>
              <a:off x="6096000" y="1561980"/>
              <a:ext cx="191068" cy="191068"/>
            </a:xfrm>
            <a:prstGeom prst="ellipse">
              <a:avLst/>
            </a:prstGeom>
            <a:solidFill>
              <a:srgbClr val="3E4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12">
              <a:extLst>
                <a:ext uri="{FF2B5EF4-FFF2-40B4-BE49-F238E27FC236}">
                  <a16:creationId xmlns:a16="http://schemas.microsoft.com/office/drawing/2014/main" id="{C0783031-36D1-4D60-849D-9C0168323B21}"/>
                </a:ext>
              </a:extLst>
            </p:cNvPr>
            <p:cNvSpPr/>
            <p:nvPr/>
          </p:nvSpPr>
          <p:spPr>
            <a:xfrm>
              <a:off x="5868590" y="5110395"/>
              <a:ext cx="645886" cy="152401"/>
            </a:xfrm>
            <a:prstGeom prst="roundRect">
              <a:avLst>
                <a:gd name="adj" fmla="val 50000"/>
              </a:avLst>
            </a:prstGeom>
            <a:solidFill>
              <a:srgbClr val="3E4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8ADECD-156A-4A3A-9997-D7A4267C1CB3}"/>
              </a:ext>
            </a:extLst>
          </p:cNvPr>
          <p:cNvGrpSpPr/>
          <p:nvPr/>
        </p:nvGrpSpPr>
        <p:grpSpPr>
          <a:xfrm>
            <a:off x="1684359" y="3368876"/>
            <a:ext cx="981071" cy="638911"/>
            <a:chOff x="5195490" y="2859206"/>
            <a:chExt cx="1642280" cy="106951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FC789F-DD08-473C-90F4-5684421BF52B}"/>
                </a:ext>
              </a:extLst>
            </p:cNvPr>
            <p:cNvSpPr/>
            <p:nvPr/>
          </p:nvSpPr>
          <p:spPr>
            <a:xfrm>
              <a:off x="5195490" y="2859206"/>
              <a:ext cx="1642280" cy="805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F1F17BA-E051-4E43-B279-7D9A522695DF}"/>
                </a:ext>
              </a:extLst>
            </p:cNvPr>
            <p:cNvSpPr/>
            <p:nvPr/>
          </p:nvSpPr>
          <p:spPr>
            <a:xfrm rot="10800000">
              <a:off x="6381668" y="3636068"/>
              <a:ext cx="277490" cy="2926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17">
              <a:extLst>
                <a:ext uri="{FF2B5EF4-FFF2-40B4-BE49-F238E27FC236}">
                  <a16:creationId xmlns:a16="http://schemas.microsoft.com/office/drawing/2014/main" id="{8EE09B52-988A-4906-BBAC-8D5286DC2E55}"/>
                </a:ext>
              </a:extLst>
            </p:cNvPr>
            <p:cNvSpPr/>
            <p:nvPr/>
          </p:nvSpPr>
          <p:spPr>
            <a:xfrm>
              <a:off x="5636173" y="2985707"/>
              <a:ext cx="760914" cy="54963"/>
            </a:xfrm>
            <a:prstGeom prst="roundRect">
              <a:avLst>
                <a:gd name="adj" fmla="val 50000"/>
              </a:avLst>
            </a:prstGeom>
            <a:solidFill>
              <a:srgbClr val="3E4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18">
              <a:extLst>
                <a:ext uri="{FF2B5EF4-FFF2-40B4-BE49-F238E27FC236}">
                  <a16:creationId xmlns:a16="http://schemas.microsoft.com/office/drawing/2014/main" id="{C740708D-ADF0-4DD6-BF7C-4FE78CF22023}"/>
                </a:ext>
              </a:extLst>
            </p:cNvPr>
            <p:cNvSpPr/>
            <p:nvPr/>
          </p:nvSpPr>
          <p:spPr>
            <a:xfrm>
              <a:off x="5372100" y="3147735"/>
              <a:ext cx="1287058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9">
              <a:extLst>
                <a:ext uri="{FF2B5EF4-FFF2-40B4-BE49-F238E27FC236}">
                  <a16:creationId xmlns:a16="http://schemas.microsoft.com/office/drawing/2014/main" id="{72C4D9D8-E12C-454C-A84E-AFC14966CCAF}"/>
                </a:ext>
              </a:extLst>
            </p:cNvPr>
            <p:cNvSpPr/>
            <p:nvPr/>
          </p:nvSpPr>
          <p:spPr>
            <a:xfrm>
              <a:off x="5372100" y="3263999"/>
              <a:ext cx="1287058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20">
              <a:extLst>
                <a:ext uri="{FF2B5EF4-FFF2-40B4-BE49-F238E27FC236}">
                  <a16:creationId xmlns:a16="http://schemas.microsoft.com/office/drawing/2014/main" id="{B66C60E1-6808-4885-8909-2A460F98197E}"/>
                </a:ext>
              </a:extLst>
            </p:cNvPr>
            <p:cNvSpPr/>
            <p:nvPr/>
          </p:nvSpPr>
          <p:spPr>
            <a:xfrm>
              <a:off x="5372100" y="3383281"/>
              <a:ext cx="1287058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21">
              <a:extLst>
                <a:ext uri="{FF2B5EF4-FFF2-40B4-BE49-F238E27FC236}">
                  <a16:creationId xmlns:a16="http://schemas.microsoft.com/office/drawing/2014/main" id="{3F38688E-A630-42A9-AD25-8C295FF9B91A}"/>
                </a:ext>
              </a:extLst>
            </p:cNvPr>
            <p:cNvSpPr/>
            <p:nvPr/>
          </p:nvSpPr>
          <p:spPr>
            <a:xfrm>
              <a:off x="5372100" y="3496310"/>
              <a:ext cx="795338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01B286-100B-4416-B051-0D1D35C1FDE4}"/>
              </a:ext>
            </a:extLst>
          </p:cNvPr>
          <p:cNvGrpSpPr/>
          <p:nvPr/>
        </p:nvGrpSpPr>
        <p:grpSpPr>
          <a:xfrm>
            <a:off x="2149629" y="5534571"/>
            <a:ext cx="507190" cy="528886"/>
            <a:chOff x="6600404" y="3429000"/>
            <a:chExt cx="849020" cy="8853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61DD2AC-D754-4053-978C-AB9D3C71F81A}"/>
                </a:ext>
              </a:extLst>
            </p:cNvPr>
            <p:cNvSpPr/>
            <p:nvPr/>
          </p:nvSpPr>
          <p:spPr>
            <a:xfrm>
              <a:off x="6600404" y="3465319"/>
              <a:ext cx="849020" cy="849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242D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0A5997-4D66-41C2-87CF-94389C2D3FAB}"/>
                </a:ext>
              </a:extLst>
            </p:cNvPr>
            <p:cNvSpPr txBox="1"/>
            <p:nvPr/>
          </p:nvSpPr>
          <p:spPr>
            <a:xfrm>
              <a:off x="6624114" y="3429000"/>
              <a:ext cx="80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3E49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@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7D4F1B2-9A4A-4647-BC74-C0AB7C969B5F}"/>
              </a:ext>
            </a:extLst>
          </p:cNvPr>
          <p:cNvGrpSpPr/>
          <p:nvPr/>
        </p:nvGrpSpPr>
        <p:grpSpPr>
          <a:xfrm>
            <a:off x="3790733" y="4476804"/>
            <a:ext cx="636034" cy="381730"/>
            <a:chOff x="7047308" y="4742292"/>
            <a:chExt cx="1064700" cy="63900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A3DE6E-301F-4E6E-942C-CDEF722FB83C}"/>
                </a:ext>
              </a:extLst>
            </p:cNvPr>
            <p:cNvSpPr/>
            <p:nvPr/>
          </p:nvSpPr>
          <p:spPr>
            <a:xfrm>
              <a:off x="7047308" y="4742292"/>
              <a:ext cx="1064700" cy="639004"/>
            </a:xfrm>
            <a:prstGeom prst="rect">
              <a:avLst/>
            </a:prstGeom>
            <a:solidFill>
              <a:srgbClr val="3E4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242D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54E5FF83-C2CC-47C3-B6B7-E5EBBA3E6B2C}"/>
                </a:ext>
              </a:extLst>
            </p:cNvPr>
            <p:cNvSpPr/>
            <p:nvPr/>
          </p:nvSpPr>
          <p:spPr>
            <a:xfrm rot="5400000">
              <a:off x="7473116" y="4948549"/>
              <a:ext cx="262728" cy="22649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638DCC-FAEA-4317-BB9F-A65E2F374F66}"/>
              </a:ext>
            </a:extLst>
          </p:cNvPr>
          <p:cNvGrpSpPr/>
          <p:nvPr/>
        </p:nvGrpSpPr>
        <p:grpSpPr>
          <a:xfrm>
            <a:off x="3931514" y="5687297"/>
            <a:ext cx="271765" cy="271765"/>
            <a:chOff x="5641074" y="2536209"/>
            <a:chExt cx="454926" cy="45492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E863304-F51B-4B05-90CE-A8D25C27E520}"/>
                </a:ext>
              </a:extLst>
            </p:cNvPr>
            <p:cNvSpPr/>
            <p:nvPr/>
          </p:nvSpPr>
          <p:spPr>
            <a:xfrm>
              <a:off x="5641074" y="2536209"/>
              <a:ext cx="454926" cy="454926"/>
            </a:xfrm>
            <a:prstGeom prst="rect">
              <a:avLst/>
            </a:prstGeom>
            <a:solidFill>
              <a:srgbClr val="FF6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E22B7AE3-3893-4A83-AF06-30BD87A3B178}"/>
                </a:ext>
              </a:extLst>
            </p:cNvPr>
            <p:cNvSpPr/>
            <p:nvPr/>
          </p:nvSpPr>
          <p:spPr>
            <a:xfrm>
              <a:off x="5728284" y="2643205"/>
              <a:ext cx="280506" cy="240933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FD9705-7718-41EB-8475-AC6C6AE8BD50}"/>
              </a:ext>
            </a:extLst>
          </p:cNvPr>
          <p:cNvGrpSpPr/>
          <p:nvPr/>
        </p:nvGrpSpPr>
        <p:grpSpPr>
          <a:xfrm>
            <a:off x="3635437" y="3741152"/>
            <a:ext cx="1127631" cy="114141"/>
            <a:chOff x="6176882" y="2649932"/>
            <a:chExt cx="1887618" cy="191068"/>
          </a:xfrm>
        </p:grpSpPr>
        <p:sp>
          <p:nvSpPr>
            <p:cNvPr id="44" name="Rectangle: Rounded Corners 31">
              <a:extLst>
                <a:ext uri="{FF2B5EF4-FFF2-40B4-BE49-F238E27FC236}">
                  <a16:creationId xmlns:a16="http://schemas.microsoft.com/office/drawing/2014/main" id="{5832742E-1177-41B4-BC9E-A2A073A0EB20}"/>
                </a:ext>
              </a:extLst>
            </p:cNvPr>
            <p:cNvSpPr/>
            <p:nvPr/>
          </p:nvSpPr>
          <p:spPr>
            <a:xfrm>
              <a:off x="6176882" y="2722607"/>
              <a:ext cx="1587437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: Rounded Corners 32">
              <a:extLst>
                <a:ext uri="{FF2B5EF4-FFF2-40B4-BE49-F238E27FC236}">
                  <a16:creationId xmlns:a16="http://schemas.microsoft.com/office/drawing/2014/main" id="{6828DFCD-4DED-44B3-97FB-56522CA83557}"/>
                </a:ext>
              </a:extLst>
            </p:cNvPr>
            <p:cNvSpPr/>
            <p:nvPr/>
          </p:nvSpPr>
          <p:spPr>
            <a:xfrm>
              <a:off x="7494922" y="2722607"/>
              <a:ext cx="569578" cy="45719"/>
            </a:xfrm>
            <a:prstGeom prst="roundRect">
              <a:avLst>
                <a:gd name="adj" fmla="val 50000"/>
              </a:avLst>
            </a:prstGeom>
            <a:solidFill>
              <a:srgbClr val="FF6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DBB06B3-D4BA-481E-A909-65D888499009}"/>
                </a:ext>
              </a:extLst>
            </p:cNvPr>
            <p:cNvSpPr/>
            <p:nvPr/>
          </p:nvSpPr>
          <p:spPr>
            <a:xfrm>
              <a:off x="7423603" y="2649932"/>
              <a:ext cx="191068" cy="191068"/>
            </a:xfrm>
            <a:prstGeom prst="ellipse">
              <a:avLst/>
            </a:prstGeom>
            <a:solidFill>
              <a:srgbClr val="242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298ED8-5A33-411C-9E3D-95B88E2B19A3}"/>
              </a:ext>
            </a:extLst>
          </p:cNvPr>
          <p:cNvGrpSpPr/>
          <p:nvPr/>
        </p:nvGrpSpPr>
        <p:grpSpPr>
          <a:xfrm>
            <a:off x="3790733" y="5236396"/>
            <a:ext cx="949910" cy="160347"/>
            <a:chOff x="6648449" y="4385088"/>
            <a:chExt cx="1590124" cy="26841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BC2AFFB-DE0F-4F9B-9FCB-6BC4281E1CAA}"/>
                </a:ext>
              </a:extLst>
            </p:cNvPr>
            <p:cNvSpPr/>
            <p:nvPr/>
          </p:nvSpPr>
          <p:spPr>
            <a:xfrm>
              <a:off x="6648449" y="4385088"/>
              <a:ext cx="1302851" cy="268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4AB2D8E-83D9-45C0-A755-6D2E25A3F479}"/>
                </a:ext>
              </a:extLst>
            </p:cNvPr>
            <p:cNvSpPr/>
            <p:nvPr/>
          </p:nvSpPr>
          <p:spPr>
            <a:xfrm>
              <a:off x="7936596" y="4385088"/>
              <a:ext cx="301977" cy="268417"/>
            </a:xfrm>
            <a:prstGeom prst="rect">
              <a:avLst/>
            </a:prstGeom>
            <a:solidFill>
              <a:srgbClr val="3E4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96B011-6488-4516-A76F-B2AAB4474DB4}"/>
              </a:ext>
            </a:extLst>
          </p:cNvPr>
          <p:cNvGrpSpPr/>
          <p:nvPr/>
        </p:nvGrpSpPr>
        <p:grpSpPr>
          <a:xfrm>
            <a:off x="1225095" y="5010780"/>
            <a:ext cx="806217" cy="203937"/>
            <a:chOff x="3607125" y="3957150"/>
            <a:chExt cx="1349584" cy="34138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272161B-2BBF-4C94-86AB-CC327712F64A}"/>
                </a:ext>
              </a:extLst>
            </p:cNvPr>
            <p:cNvSpPr/>
            <p:nvPr/>
          </p:nvSpPr>
          <p:spPr>
            <a:xfrm>
              <a:off x="3607125" y="3957150"/>
              <a:ext cx="394242" cy="341384"/>
            </a:xfrm>
            <a:prstGeom prst="rect">
              <a:avLst/>
            </a:prstGeom>
            <a:solidFill>
              <a:srgbClr val="E64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B2A8520-44F6-46FF-97FF-01298D72B676}"/>
                </a:ext>
              </a:extLst>
            </p:cNvPr>
            <p:cNvSpPr/>
            <p:nvPr/>
          </p:nvSpPr>
          <p:spPr>
            <a:xfrm>
              <a:off x="4001366" y="3957150"/>
              <a:ext cx="955343" cy="341384"/>
            </a:xfrm>
            <a:prstGeom prst="rect">
              <a:avLst/>
            </a:prstGeom>
            <a:solidFill>
              <a:srgbClr val="FF6E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39">
              <a:extLst>
                <a:ext uri="{FF2B5EF4-FFF2-40B4-BE49-F238E27FC236}">
                  <a16:creationId xmlns:a16="http://schemas.microsoft.com/office/drawing/2014/main" id="{C9CEFB38-FE07-44F5-A88A-A7BE11517364}"/>
                </a:ext>
              </a:extLst>
            </p:cNvPr>
            <p:cNvSpPr/>
            <p:nvPr/>
          </p:nvSpPr>
          <p:spPr>
            <a:xfrm>
              <a:off x="4165619" y="4084979"/>
              <a:ext cx="615305" cy="912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40">
              <a:extLst>
                <a:ext uri="{FF2B5EF4-FFF2-40B4-BE49-F238E27FC236}">
                  <a16:creationId xmlns:a16="http://schemas.microsoft.com/office/drawing/2014/main" id="{332AD9AF-B3EB-4F3C-8FE9-DFF80CD8483C}"/>
                </a:ext>
              </a:extLst>
            </p:cNvPr>
            <p:cNvSpPr/>
            <p:nvPr/>
          </p:nvSpPr>
          <p:spPr>
            <a:xfrm>
              <a:off x="3752281" y="4084979"/>
              <a:ext cx="103929" cy="912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F1DC708-3148-4412-8106-9C16BA565B67}"/>
              </a:ext>
            </a:extLst>
          </p:cNvPr>
          <p:cNvGrpSpPr/>
          <p:nvPr/>
        </p:nvGrpSpPr>
        <p:grpSpPr>
          <a:xfrm>
            <a:off x="3079934" y="5828966"/>
            <a:ext cx="312621" cy="312147"/>
            <a:chOff x="8109507" y="2993365"/>
            <a:chExt cx="523318" cy="52252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E69497F-2FA8-4294-AB99-991978CC2899}"/>
                </a:ext>
              </a:extLst>
            </p:cNvPr>
            <p:cNvSpPr/>
            <p:nvPr/>
          </p:nvSpPr>
          <p:spPr>
            <a:xfrm>
              <a:off x="8109507" y="2993365"/>
              <a:ext cx="523318" cy="522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42">
              <a:extLst>
                <a:ext uri="{FF2B5EF4-FFF2-40B4-BE49-F238E27FC236}">
                  <a16:creationId xmlns:a16="http://schemas.microsoft.com/office/drawing/2014/main" id="{866179D8-0467-427D-BAAA-AA6A3D5CD14F}"/>
                </a:ext>
              </a:extLst>
            </p:cNvPr>
            <p:cNvSpPr/>
            <p:nvPr/>
          </p:nvSpPr>
          <p:spPr>
            <a:xfrm>
              <a:off x="8180533" y="3338147"/>
              <a:ext cx="371184" cy="177742"/>
            </a:xfrm>
            <a:custGeom>
              <a:avLst/>
              <a:gdLst>
                <a:gd name="connsiteX0" fmla="*/ 1026391 w 2052782"/>
                <a:gd name="connsiteY0" fmla="*/ 0 h 982981"/>
                <a:gd name="connsiteX1" fmla="*/ 2049780 w 2052782"/>
                <a:gd name="connsiteY1" fmla="*/ 923522 h 982981"/>
                <a:gd name="connsiteX2" fmla="*/ 2052782 w 2052782"/>
                <a:gd name="connsiteY2" fmla="*/ 982981 h 982981"/>
                <a:gd name="connsiteX3" fmla="*/ 0 w 2052782"/>
                <a:gd name="connsiteY3" fmla="*/ 982981 h 982981"/>
                <a:gd name="connsiteX4" fmla="*/ 3002 w 2052782"/>
                <a:gd name="connsiteY4" fmla="*/ 923522 h 982981"/>
                <a:gd name="connsiteX5" fmla="*/ 1026391 w 2052782"/>
                <a:gd name="connsiteY5" fmla="*/ 0 h 98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782" h="982981">
                  <a:moveTo>
                    <a:pt x="1026391" y="0"/>
                  </a:moveTo>
                  <a:cubicBezTo>
                    <a:pt x="1559018" y="0"/>
                    <a:pt x="1997100" y="404794"/>
                    <a:pt x="2049780" y="923522"/>
                  </a:cubicBezTo>
                  <a:lnTo>
                    <a:pt x="2052782" y="982981"/>
                  </a:lnTo>
                  <a:lnTo>
                    <a:pt x="0" y="982981"/>
                  </a:lnTo>
                  <a:lnTo>
                    <a:pt x="3002" y="923522"/>
                  </a:lnTo>
                  <a:cubicBezTo>
                    <a:pt x="55682" y="404794"/>
                    <a:pt x="493764" y="0"/>
                    <a:pt x="1026391" y="0"/>
                  </a:cubicBezTo>
                  <a:close/>
                </a:path>
              </a:pathLst>
            </a:custGeom>
            <a:solidFill>
              <a:srgbClr val="3E4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9166030-AE3E-4DF9-821F-21D0141C6C7A}"/>
                </a:ext>
              </a:extLst>
            </p:cNvPr>
            <p:cNvSpPr/>
            <p:nvPr/>
          </p:nvSpPr>
          <p:spPr>
            <a:xfrm>
              <a:off x="8274050" y="3108323"/>
              <a:ext cx="184150" cy="184150"/>
            </a:xfrm>
            <a:prstGeom prst="ellipse">
              <a:avLst/>
            </a:prstGeom>
            <a:solidFill>
              <a:srgbClr val="3E4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40" y="4337016"/>
            <a:ext cx="789752" cy="2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4.07407E-6 L -0.13477 -4.0740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6307" y="-324106"/>
            <a:ext cx="13350971" cy="7506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43" y="5550890"/>
            <a:ext cx="8702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Aspects of E-Commerce: Web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2127" y="2136338"/>
            <a:ext cx="230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INTERFACE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0174" y="3013502"/>
            <a:ext cx="7871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means by which the user and a computer system interact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in particular the use </a:t>
            </a:r>
            <a:r>
              <a:rPr lang="en-US" sz="2400" dirty="0" smtClean="0"/>
              <a:t>of input </a:t>
            </a:r>
            <a:r>
              <a:rPr lang="en-US" sz="2400" dirty="0"/>
              <a:t>devices and software.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9081" y="1278853"/>
            <a:ext cx="230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INTERFACE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2506932" y="858452"/>
            <a:ext cx="667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Aspects of E-Commerce: User </a:t>
            </a:r>
            <a:r>
              <a:rPr lang="en-US" sz="2800" b="1" dirty="0" smtClean="0">
                <a:solidFill>
                  <a:schemeClr val="bg1"/>
                </a:solidFill>
              </a:rPr>
              <a:t>Interface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088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4.44444E-6 L -0.13477 -4.4444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4739" y="2143319"/>
            <a:ext cx="6157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Output Devices &gt; </a:t>
            </a:r>
            <a:r>
              <a:rPr lang="en-US" sz="2400" dirty="0" smtClean="0"/>
              <a:t>What is going to be shown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</a:t>
            </a:r>
            <a:r>
              <a:rPr lang="en-US" sz="2400" dirty="0" smtClean="0"/>
              <a:t> on devices. 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63017" y="2991637"/>
            <a:ext cx="716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Action Buttons&gt; Where are they going to be placed?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63017" y="3479886"/>
            <a:ext cx="6745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User Controls&gt; This are the controls which a</a:t>
            </a:r>
          </a:p>
          <a:p>
            <a:r>
              <a:rPr lang="en-US" sz="2400" dirty="0" smtClean="0"/>
              <a:t>                                 user interacts with such as Forms,</a:t>
            </a:r>
          </a:p>
          <a:p>
            <a:r>
              <a:rPr lang="en-US" sz="2400" dirty="0" smtClean="0"/>
              <a:t>                                 text box Drop downs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76550" y="4675808"/>
            <a:ext cx="6264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Visual design Element&gt; What design of the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website do you have?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9642" y="5540849"/>
            <a:ext cx="6211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Website Content&gt; What content do you have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and does it relate to your users?</a:t>
            </a:r>
            <a:endParaRPr lang="en-US" sz="2400" dirty="0"/>
          </a:p>
        </p:txBody>
      </p:sp>
      <p:sp>
        <p:nvSpPr>
          <p:cNvPr id="119" name="Rectangle 118"/>
          <p:cNvSpPr/>
          <p:nvPr/>
        </p:nvSpPr>
        <p:spPr>
          <a:xfrm>
            <a:off x="0" y="1985963"/>
            <a:ext cx="5229642" cy="531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A1ADF17-B859-49E0-A43C-E2CCD3872E9A}"/>
              </a:ext>
            </a:extLst>
          </p:cNvPr>
          <p:cNvSpPr/>
          <p:nvPr/>
        </p:nvSpPr>
        <p:spPr>
          <a:xfrm>
            <a:off x="1225095" y="2448303"/>
            <a:ext cx="3416300" cy="3416300"/>
          </a:xfrm>
          <a:prstGeom prst="ellipse">
            <a:avLst/>
          </a:prstGeom>
          <a:solidFill>
            <a:srgbClr val="2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37BD835-3161-4535-BA12-7947ACEDB17B}"/>
              </a:ext>
            </a:extLst>
          </p:cNvPr>
          <p:cNvGrpSpPr/>
          <p:nvPr/>
        </p:nvGrpSpPr>
        <p:grpSpPr>
          <a:xfrm>
            <a:off x="2213300" y="3069780"/>
            <a:ext cx="1313809" cy="2407766"/>
            <a:chOff x="5063319" y="1364087"/>
            <a:chExt cx="2256430" cy="4135271"/>
          </a:xfrm>
        </p:grpSpPr>
        <p:sp>
          <p:nvSpPr>
            <p:cNvPr id="69" name="Rectangle: Rounded Corners 9">
              <a:extLst>
                <a:ext uri="{FF2B5EF4-FFF2-40B4-BE49-F238E27FC236}">
                  <a16:creationId xmlns:a16="http://schemas.microsoft.com/office/drawing/2014/main" id="{17046C99-84F3-45CF-BFA8-20E5DFD95393}"/>
                </a:ext>
              </a:extLst>
            </p:cNvPr>
            <p:cNvSpPr/>
            <p:nvPr/>
          </p:nvSpPr>
          <p:spPr>
            <a:xfrm>
              <a:off x="5063319" y="1364087"/>
              <a:ext cx="2256430" cy="4135271"/>
            </a:xfrm>
            <a:prstGeom prst="roundRect">
              <a:avLst>
                <a:gd name="adj" fmla="val 13038"/>
              </a:avLst>
            </a:prstGeom>
            <a:solidFill>
              <a:srgbClr val="242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D6F25AF-AC59-4BE8-A02B-436FA46DD4C6}"/>
                </a:ext>
              </a:extLst>
            </p:cNvPr>
            <p:cNvSpPr/>
            <p:nvPr/>
          </p:nvSpPr>
          <p:spPr>
            <a:xfrm>
              <a:off x="5244341" y="1950940"/>
              <a:ext cx="1894385" cy="2961563"/>
            </a:xfrm>
            <a:prstGeom prst="rect">
              <a:avLst/>
            </a:prstGeom>
            <a:solidFill>
              <a:srgbClr val="21D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7C19210-731B-4B68-9685-D6FB62CB05A4}"/>
                </a:ext>
              </a:extLst>
            </p:cNvPr>
            <p:cNvSpPr/>
            <p:nvPr/>
          </p:nvSpPr>
          <p:spPr>
            <a:xfrm>
              <a:off x="6096000" y="1561980"/>
              <a:ext cx="191068" cy="191068"/>
            </a:xfrm>
            <a:prstGeom prst="ellipse">
              <a:avLst/>
            </a:prstGeom>
            <a:solidFill>
              <a:srgbClr val="3E4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12">
              <a:extLst>
                <a:ext uri="{FF2B5EF4-FFF2-40B4-BE49-F238E27FC236}">
                  <a16:creationId xmlns:a16="http://schemas.microsoft.com/office/drawing/2014/main" id="{C0783031-36D1-4D60-849D-9C0168323B21}"/>
                </a:ext>
              </a:extLst>
            </p:cNvPr>
            <p:cNvSpPr/>
            <p:nvPr/>
          </p:nvSpPr>
          <p:spPr>
            <a:xfrm>
              <a:off x="5868590" y="5110395"/>
              <a:ext cx="645886" cy="152401"/>
            </a:xfrm>
            <a:prstGeom prst="roundRect">
              <a:avLst>
                <a:gd name="adj" fmla="val 50000"/>
              </a:avLst>
            </a:prstGeom>
            <a:solidFill>
              <a:srgbClr val="3E4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00C6540-8DEB-4E70-85A0-BE274FDA0B66}"/>
              </a:ext>
            </a:extLst>
          </p:cNvPr>
          <p:cNvGrpSpPr/>
          <p:nvPr/>
        </p:nvGrpSpPr>
        <p:grpSpPr>
          <a:xfrm>
            <a:off x="3456705" y="6236000"/>
            <a:ext cx="433453" cy="433453"/>
            <a:chOff x="-6705600" y="7753350"/>
            <a:chExt cx="1066800" cy="10668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2555404-0F9A-469F-A157-F1D510A805CD}"/>
                </a:ext>
              </a:extLst>
            </p:cNvPr>
            <p:cNvSpPr/>
            <p:nvPr/>
          </p:nvSpPr>
          <p:spPr>
            <a:xfrm>
              <a:off x="-6705600" y="7753350"/>
              <a:ext cx="1066800" cy="1066800"/>
            </a:xfrm>
            <a:prstGeom prst="ellipse">
              <a:avLst/>
            </a:prstGeom>
            <a:solidFill>
              <a:srgbClr val="FF6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E8AAAD96-CDC7-4895-9326-E02226158934}"/>
                </a:ext>
              </a:extLst>
            </p:cNvPr>
            <p:cNvSpPr/>
            <p:nvPr/>
          </p:nvSpPr>
          <p:spPr>
            <a:xfrm rot="5400000">
              <a:off x="-6325855" y="8146092"/>
              <a:ext cx="398124" cy="2813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4CD32E6-DBFE-4777-B40D-6BD427A3018D}"/>
              </a:ext>
            </a:extLst>
          </p:cNvPr>
          <p:cNvGrpSpPr/>
          <p:nvPr/>
        </p:nvGrpSpPr>
        <p:grpSpPr>
          <a:xfrm>
            <a:off x="3781888" y="4909563"/>
            <a:ext cx="550157" cy="550157"/>
            <a:chOff x="3134376" y="2679762"/>
            <a:chExt cx="1065108" cy="1065108"/>
          </a:xfrm>
          <a:solidFill>
            <a:srgbClr val="FF6A00"/>
          </a:solidFill>
        </p:grpSpPr>
        <p:sp>
          <p:nvSpPr>
            <p:cNvPr id="77" name="Circle: Hollow 48">
              <a:extLst>
                <a:ext uri="{FF2B5EF4-FFF2-40B4-BE49-F238E27FC236}">
                  <a16:creationId xmlns:a16="http://schemas.microsoft.com/office/drawing/2014/main" id="{7C3BD040-A45A-4759-9AE4-AC9FEFB429A1}"/>
                </a:ext>
              </a:extLst>
            </p:cNvPr>
            <p:cNvSpPr/>
            <p:nvPr/>
          </p:nvSpPr>
          <p:spPr>
            <a:xfrm>
              <a:off x="3134376" y="2679762"/>
              <a:ext cx="1065108" cy="1065108"/>
            </a:xfrm>
            <a:prstGeom prst="donut">
              <a:avLst>
                <a:gd name="adj" fmla="val 145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Plus Sign 49">
              <a:extLst>
                <a:ext uri="{FF2B5EF4-FFF2-40B4-BE49-F238E27FC236}">
                  <a16:creationId xmlns:a16="http://schemas.microsoft.com/office/drawing/2014/main" id="{ADA439F3-95BE-4DE2-B98F-0D165D8919C7}"/>
                </a:ext>
              </a:extLst>
            </p:cNvPr>
            <p:cNvSpPr/>
            <p:nvPr/>
          </p:nvSpPr>
          <p:spPr>
            <a:xfrm>
              <a:off x="3343987" y="2889373"/>
              <a:ext cx="645886" cy="645886"/>
            </a:xfrm>
            <a:prstGeom prst="mathPlus">
              <a:avLst>
                <a:gd name="adj1" fmla="val 256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6691882-FF12-4617-98A6-325043FAC022}"/>
              </a:ext>
            </a:extLst>
          </p:cNvPr>
          <p:cNvCxnSpPr>
            <a:cxnSpLocks/>
            <a:endCxn id="85" idx="5"/>
          </p:cNvCxnSpPr>
          <p:nvPr/>
        </p:nvCxnSpPr>
        <p:spPr>
          <a:xfrm flipH="1" flipV="1">
            <a:off x="1112661" y="3013543"/>
            <a:ext cx="1044442" cy="950869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2F17AA0-D995-4BBD-83E7-B9C10AEC5AF3}"/>
              </a:ext>
            </a:extLst>
          </p:cNvPr>
          <p:cNvCxnSpPr>
            <a:cxnSpLocks/>
          </p:cNvCxnSpPr>
          <p:nvPr/>
        </p:nvCxnSpPr>
        <p:spPr>
          <a:xfrm flipV="1">
            <a:off x="3610835" y="3084091"/>
            <a:ext cx="789190" cy="560528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E6E4F06-2D27-460B-96DD-5878BA189388}"/>
              </a:ext>
            </a:extLst>
          </p:cNvPr>
          <p:cNvGrpSpPr/>
          <p:nvPr/>
        </p:nvGrpSpPr>
        <p:grpSpPr>
          <a:xfrm>
            <a:off x="4085270" y="3720700"/>
            <a:ext cx="384013" cy="384013"/>
            <a:chOff x="7744893" y="2046992"/>
            <a:chExt cx="659532" cy="659532"/>
          </a:xfrm>
          <a:solidFill>
            <a:srgbClr val="FF6A00"/>
          </a:solidFill>
        </p:grpSpPr>
        <p:sp>
          <p:nvSpPr>
            <p:cNvPr id="82" name="Circle: Hollow 56">
              <a:extLst>
                <a:ext uri="{FF2B5EF4-FFF2-40B4-BE49-F238E27FC236}">
                  <a16:creationId xmlns:a16="http://schemas.microsoft.com/office/drawing/2014/main" id="{FE06D3D5-79BF-469A-8A54-5373E2C77F43}"/>
                </a:ext>
              </a:extLst>
            </p:cNvPr>
            <p:cNvSpPr/>
            <p:nvPr/>
          </p:nvSpPr>
          <p:spPr>
            <a:xfrm>
              <a:off x="7744893" y="2046992"/>
              <a:ext cx="659532" cy="659532"/>
            </a:xfrm>
            <a:prstGeom prst="donut">
              <a:avLst>
                <a:gd name="adj" fmla="val 195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Heart 82">
              <a:extLst>
                <a:ext uri="{FF2B5EF4-FFF2-40B4-BE49-F238E27FC236}">
                  <a16:creationId xmlns:a16="http://schemas.microsoft.com/office/drawing/2014/main" id="{DDA600EE-C561-4575-AF9D-D8EB726FAE3B}"/>
                </a:ext>
              </a:extLst>
            </p:cNvPr>
            <p:cNvSpPr/>
            <p:nvPr/>
          </p:nvSpPr>
          <p:spPr>
            <a:xfrm>
              <a:off x="7960359" y="2278333"/>
              <a:ext cx="228600" cy="196850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136351F-C8B2-4359-A06E-548AE511DAEF}"/>
              </a:ext>
            </a:extLst>
          </p:cNvPr>
          <p:cNvGrpSpPr/>
          <p:nvPr/>
        </p:nvGrpSpPr>
        <p:grpSpPr>
          <a:xfrm>
            <a:off x="784885" y="2685767"/>
            <a:ext cx="384013" cy="384013"/>
            <a:chOff x="7744893" y="3875080"/>
            <a:chExt cx="659532" cy="659532"/>
          </a:xfrm>
          <a:solidFill>
            <a:srgbClr val="FF6A00"/>
          </a:solidFill>
        </p:grpSpPr>
        <p:sp>
          <p:nvSpPr>
            <p:cNvPr id="85" name="Circle: Hollow 54">
              <a:extLst>
                <a:ext uri="{FF2B5EF4-FFF2-40B4-BE49-F238E27FC236}">
                  <a16:creationId xmlns:a16="http://schemas.microsoft.com/office/drawing/2014/main" id="{08248A69-1F4D-4847-A73C-3FDAE035E8E2}"/>
                </a:ext>
              </a:extLst>
            </p:cNvPr>
            <p:cNvSpPr/>
            <p:nvPr/>
          </p:nvSpPr>
          <p:spPr>
            <a:xfrm>
              <a:off x="7744893" y="3875080"/>
              <a:ext cx="659532" cy="659532"/>
            </a:xfrm>
            <a:prstGeom prst="donut">
              <a:avLst>
                <a:gd name="adj" fmla="val 195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Heart 85">
              <a:extLst>
                <a:ext uri="{FF2B5EF4-FFF2-40B4-BE49-F238E27FC236}">
                  <a16:creationId xmlns:a16="http://schemas.microsoft.com/office/drawing/2014/main" id="{588FF595-E143-49E4-AD42-89D26961A8DC}"/>
                </a:ext>
              </a:extLst>
            </p:cNvPr>
            <p:cNvSpPr/>
            <p:nvPr/>
          </p:nvSpPr>
          <p:spPr>
            <a:xfrm>
              <a:off x="7960359" y="4106421"/>
              <a:ext cx="228600" cy="196850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9ADF6AF-20C8-49A3-A953-97C64B1E22E3}"/>
              </a:ext>
            </a:extLst>
          </p:cNvPr>
          <p:cNvGrpSpPr/>
          <p:nvPr/>
        </p:nvGrpSpPr>
        <p:grpSpPr>
          <a:xfrm>
            <a:off x="4290101" y="2671455"/>
            <a:ext cx="742825" cy="412636"/>
            <a:chOff x="6287068" y="649952"/>
            <a:chExt cx="1275782" cy="708691"/>
          </a:xfrm>
          <a:solidFill>
            <a:srgbClr val="FF6A00"/>
          </a:solidFill>
        </p:grpSpPr>
        <p:sp>
          <p:nvSpPr>
            <p:cNvPr id="88" name="Rectangle: Rounded Corners 63">
              <a:extLst>
                <a:ext uri="{FF2B5EF4-FFF2-40B4-BE49-F238E27FC236}">
                  <a16:creationId xmlns:a16="http://schemas.microsoft.com/office/drawing/2014/main" id="{2497DF69-D03E-4739-8C27-20898A41688A}"/>
                </a:ext>
              </a:extLst>
            </p:cNvPr>
            <p:cNvSpPr/>
            <p:nvPr/>
          </p:nvSpPr>
          <p:spPr>
            <a:xfrm>
              <a:off x="6287068" y="1001487"/>
              <a:ext cx="1275782" cy="35715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855853F-AD3D-487B-9582-79D666D47D13}"/>
                </a:ext>
              </a:extLst>
            </p:cNvPr>
            <p:cNvSpPr/>
            <p:nvPr/>
          </p:nvSpPr>
          <p:spPr>
            <a:xfrm>
              <a:off x="6476315" y="736250"/>
              <a:ext cx="426154" cy="426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34E4DEF-BC5E-4532-81D7-301D75B36068}"/>
                </a:ext>
              </a:extLst>
            </p:cNvPr>
            <p:cNvSpPr/>
            <p:nvPr/>
          </p:nvSpPr>
          <p:spPr>
            <a:xfrm>
              <a:off x="6820418" y="649952"/>
              <a:ext cx="546938" cy="5469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CF772FD-2783-44E3-A875-F8159DFA342D}"/>
              </a:ext>
            </a:extLst>
          </p:cNvPr>
          <p:cNvGrpSpPr/>
          <p:nvPr/>
        </p:nvGrpSpPr>
        <p:grpSpPr>
          <a:xfrm>
            <a:off x="1655139" y="4377130"/>
            <a:ext cx="1119513" cy="687698"/>
            <a:chOff x="3417927" y="2534780"/>
            <a:chExt cx="1591935" cy="9779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16A90E-5749-4018-A2E3-7535AF437058}"/>
                </a:ext>
              </a:extLst>
            </p:cNvPr>
            <p:cNvSpPr/>
            <p:nvPr/>
          </p:nvSpPr>
          <p:spPr>
            <a:xfrm>
              <a:off x="3417927" y="2534780"/>
              <a:ext cx="1591935" cy="977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789DE32-E3FD-42B3-A7E6-83727E116670}"/>
                </a:ext>
              </a:extLst>
            </p:cNvPr>
            <p:cNvSpPr/>
            <p:nvPr/>
          </p:nvSpPr>
          <p:spPr>
            <a:xfrm>
              <a:off x="3509962" y="2614614"/>
              <a:ext cx="1412081" cy="814386"/>
            </a:xfrm>
            <a:prstGeom prst="rect">
              <a:avLst/>
            </a:prstGeom>
            <a:solidFill>
              <a:srgbClr val="FFD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A470AFF-7865-4AE7-89B5-8917EA3CBE20}"/>
                </a:ext>
              </a:extLst>
            </p:cNvPr>
            <p:cNvSpPr/>
            <p:nvPr/>
          </p:nvSpPr>
          <p:spPr>
            <a:xfrm>
              <a:off x="4183017" y="2825164"/>
              <a:ext cx="279400" cy="279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7BA34C41-EA31-434A-B4CE-660F751D4E9A}"/>
                </a:ext>
              </a:extLst>
            </p:cNvPr>
            <p:cNvSpPr/>
            <p:nvPr/>
          </p:nvSpPr>
          <p:spPr>
            <a:xfrm>
              <a:off x="3801470" y="3038225"/>
              <a:ext cx="625148" cy="389318"/>
            </a:xfrm>
            <a:prstGeom prst="triangle">
              <a:avLst/>
            </a:prstGeom>
            <a:solidFill>
              <a:srgbClr val="242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567AFAFA-30AE-4D30-81B4-0E94AF69B2E0}"/>
                </a:ext>
              </a:extLst>
            </p:cNvPr>
            <p:cNvSpPr/>
            <p:nvPr/>
          </p:nvSpPr>
          <p:spPr>
            <a:xfrm>
              <a:off x="3982993" y="2840393"/>
              <a:ext cx="939800" cy="585273"/>
            </a:xfrm>
            <a:prstGeom prst="triangle">
              <a:avLst/>
            </a:prstGeom>
            <a:solidFill>
              <a:srgbClr val="242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4CD32E6-DBFE-4777-B40D-6BD427A3018D}"/>
              </a:ext>
            </a:extLst>
          </p:cNvPr>
          <p:cNvGrpSpPr/>
          <p:nvPr/>
        </p:nvGrpSpPr>
        <p:grpSpPr>
          <a:xfrm>
            <a:off x="900542" y="5403052"/>
            <a:ext cx="550157" cy="550157"/>
            <a:chOff x="3134376" y="2679762"/>
            <a:chExt cx="1065108" cy="1065108"/>
          </a:xfrm>
          <a:solidFill>
            <a:srgbClr val="FF6A00"/>
          </a:solidFill>
        </p:grpSpPr>
        <p:sp>
          <p:nvSpPr>
            <p:cNvPr id="99" name="Circle: Hollow 48">
              <a:extLst>
                <a:ext uri="{FF2B5EF4-FFF2-40B4-BE49-F238E27FC236}">
                  <a16:creationId xmlns:a16="http://schemas.microsoft.com/office/drawing/2014/main" id="{7C3BD040-A45A-4759-9AE4-AC9FEFB429A1}"/>
                </a:ext>
              </a:extLst>
            </p:cNvPr>
            <p:cNvSpPr/>
            <p:nvPr/>
          </p:nvSpPr>
          <p:spPr>
            <a:xfrm>
              <a:off x="3134376" y="2679762"/>
              <a:ext cx="1065108" cy="1065108"/>
            </a:xfrm>
            <a:prstGeom prst="donut">
              <a:avLst>
                <a:gd name="adj" fmla="val 145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Plus Sign 49">
              <a:extLst>
                <a:ext uri="{FF2B5EF4-FFF2-40B4-BE49-F238E27FC236}">
                  <a16:creationId xmlns:a16="http://schemas.microsoft.com/office/drawing/2014/main" id="{ADA439F3-95BE-4DE2-B98F-0D165D8919C7}"/>
                </a:ext>
              </a:extLst>
            </p:cNvPr>
            <p:cNvSpPr/>
            <p:nvPr/>
          </p:nvSpPr>
          <p:spPr>
            <a:xfrm>
              <a:off x="3343987" y="2889373"/>
              <a:ext cx="645886" cy="645886"/>
            </a:xfrm>
            <a:prstGeom prst="mathPlus">
              <a:avLst>
                <a:gd name="adj1" fmla="val 256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6691882-FF12-4617-98A6-325043FAC022}"/>
              </a:ext>
            </a:extLst>
          </p:cNvPr>
          <p:cNvCxnSpPr>
            <a:cxnSpLocks/>
            <a:endCxn id="99" idx="6"/>
          </p:cNvCxnSpPr>
          <p:nvPr/>
        </p:nvCxnSpPr>
        <p:spPr>
          <a:xfrm flipH="1">
            <a:off x="1450699" y="5465976"/>
            <a:ext cx="706404" cy="212155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2F17AA0-D995-4BBD-83E7-B9C10AEC5AF3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3411595" y="5638474"/>
            <a:ext cx="108588" cy="661004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852150" y="8663832"/>
            <a:ext cx="946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Output Devices &gt; This are the computers, laptops, mobile phones. etc. </a:t>
            </a:r>
          </a:p>
          <a:p>
            <a:r>
              <a:rPr lang="en-US" sz="2400" dirty="0" smtClean="0"/>
              <a:t>What will your users see on the devices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852150" y="9470016"/>
            <a:ext cx="716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Action Buttons&gt; Where are they going to be placed?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852150" y="9914319"/>
            <a:ext cx="704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Action Buttons&gt; Where are they going to be placed?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852150" y="10336013"/>
            <a:ext cx="11371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User Controls&gt; This are the controls which a user interacts with such as Forms, text box</a:t>
            </a:r>
          </a:p>
          <a:p>
            <a:r>
              <a:rPr lang="en-US" sz="2400" dirty="0" smtClean="0"/>
              <a:t>Drop downs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852150" y="11109677"/>
            <a:ext cx="863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Visual design Element&gt; What design of the website do you have?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852150" y="11571342"/>
            <a:ext cx="10222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Website Content&gt; What content do you have and does it relate to your users?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4799081" y="1278853"/>
            <a:ext cx="230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INTERFACE</a:t>
            </a: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2506932" y="858452"/>
            <a:ext cx="667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Aspects of E-Commerce: User Interface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957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6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4.44444E-6 L -0.13477 -4.44444E-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07" grpId="0"/>
      <p:bldP spid="108" grpId="0"/>
      <p:bldP spid="109" grpId="0"/>
      <p:bldP spid="110" grpId="0"/>
      <p:bldP spid="111" grpId="0"/>
      <p:bldP spid="112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6307" y="-324106"/>
            <a:ext cx="13350971" cy="7506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2127" y="213633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EXPERIENCE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9400" y="2828836"/>
            <a:ext cx="8713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overall experience of a person using a product such as a </a:t>
            </a:r>
            <a:r>
              <a:rPr lang="en-US" sz="2400" dirty="0" smtClean="0"/>
              <a:t>website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dirty="0" smtClean="0"/>
              <a:t>computer  </a:t>
            </a:r>
            <a:r>
              <a:rPr lang="en-US" sz="2400" dirty="0"/>
              <a:t>application, especially in terms of </a:t>
            </a:r>
            <a:r>
              <a:rPr lang="en-US" sz="2400" dirty="0" smtClean="0"/>
              <a:t>how</a:t>
            </a:r>
          </a:p>
          <a:p>
            <a:r>
              <a:rPr lang="en-US" sz="2400" dirty="0" smtClean="0"/>
              <a:t> easy or </a:t>
            </a:r>
            <a:r>
              <a:rPr lang="en-US" sz="2400" dirty="0"/>
              <a:t>pleasing it is to use.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9081" y="1278853"/>
            <a:ext cx="230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INTERFACE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2506932" y="858452"/>
            <a:ext cx="667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Aspects of E-Commerce: </a:t>
            </a:r>
            <a:r>
              <a:rPr lang="en-US" sz="2800" b="1" dirty="0" smtClean="0">
                <a:solidFill>
                  <a:schemeClr val="bg1"/>
                </a:solidFill>
              </a:rPr>
              <a:t>Use Experience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127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4.44444E-6 L -0.13477 -4.4444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512" y="-317404"/>
            <a:ext cx="10037300" cy="7527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2" b="5708"/>
          <a:stretch/>
        </p:blipFill>
        <p:spPr>
          <a:xfrm>
            <a:off x="5751790" y="1491173"/>
            <a:ext cx="6084648" cy="39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4937" y="159759"/>
            <a:ext cx="8702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Aspects of E-Commerce: Web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7344" y="1278853"/>
            <a:ext cx="4697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EXPERINCE DEMONSTRATION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984298" y="308897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How do you feel?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8" y="2090171"/>
            <a:ext cx="6914931" cy="4262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8" b="23580"/>
          <a:stretch/>
        </p:blipFill>
        <p:spPr>
          <a:xfrm>
            <a:off x="7360251" y="3706679"/>
            <a:ext cx="4831749" cy="19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4937" y="159759"/>
            <a:ext cx="8702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Aspects of E-Commerce: Web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7344" y="1278853"/>
            <a:ext cx="4697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EXPERINCE DEMONSTRATION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984298" y="308897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How do you feel?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8" b="23580"/>
          <a:stretch/>
        </p:blipFill>
        <p:spPr>
          <a:xfrm>
            <a:off x="7360251" y="3706679"/>
            <a:ext cx="4831749" cy="1934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" y="1987841"/>
            <a:ext cx="7104773" cy="47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2220" y="265879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87" y="4364481"/>
            <a:ext cx="2494935" cy="933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8810" y="2108604"/>
            <a:ext cx="5068389" cy="1779269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80211" y="2071991"/>
            <a:ext cx="5059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We are an online marketplace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Providing a platform for </a:t>
            </a:r>
            <a:r>
              <a:rPr lang="en-US" sz="2800" b="1" dirty="0" smtClean="0">
                <a:solidFill>
                  <a:schemeClr val="bg1"/>
                </a:solidFill>
              </a:rPr>
              <a:t>businesses to sell their products online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8811" y="3901872"/>
            <a:ext cx="5068387" cy="317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16399" y="1797020"/>
            <a:ext cx="5070799" cy="215953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7818" y="4157659"/>
            <a:ext cx="4525464" cy="242942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23314" y="4153283"/>
            <a:ext cx="4845936" cy="260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80211" y="3947458"/>
            <a:ext cx="574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solidFill>
                  <a:srgbClr val="FF6A00"/>
                </a:solidFill>
                <a:latin typeface="Gotham Light" pitchFamily="50" charset="0"/>
                <a:cs typeface="Gotham Light" pitchFamily="50" charset="0"/>
              </a:rPr>
              <a:t>About Dukago</a:t>
            </a:r>
            <a:endParaRPr lang="en-US" sz="2800" b="1" spc="300" dirty="0">
              <a:solidFill>
                <a:srgbClr val="FF6A00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450" y="0"/>
            <a:ext cx="6644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289" y="1184220"/>
            <a:ext cx="6822220" cy="45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9663" y="2471963"/>
            <a:ext cx="489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Some of the technics to improve user </a:t>
            </a:r>
            <a:r>
              <a:rPr lang="en-US" b="1" dirty="0" smtClean="0"/>
              <a:t>Experience: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02725" y="2878632"/>
            <a:ext cx="459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every action their should be a reaction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2725" y="3240465"/>
            <a:ext cx="36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of the same font and pictures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02725" y="3666855"/>
            <a:ext cx="229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Fast loading speeds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02725" y="4093245"/>
            <a:ext cx="241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Action Buttons Color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2725" y="4462577"/>
            <a:ext cx="347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change “what is normal”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9081" y="1278853"/>
            <a:ext cx="230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INTERFACE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2506932" y="858452"/>
            <a:ext cx="667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Aspects of E-Commerce: User </a:t>
            </a:r>
            <a:r>
              <a:rPr lang="en-US" sz="2800" b="1" dirty="0" smtClean="0">
                <a:solidFill>
                  <a:schemeClr val="bg1"/>
                </a:solidFill>
              </a:rPr>
              <a:t>Experience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3"/>
          <a:stretch/>
        </p:blipFill>
        <p:spPr>
          <a:xfrm>
            <a:off x="2072045" y="2406364"/>
            <a:ext cx="4110979" cy="37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4.44444E-6 L -0.13477 -4.4444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3907" y="-171706"/>
            <a:ext cx="13350971" cy="7506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3907" y="-171706"/>
            <a:ext cx="13350971" cy="7506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6307" y="-324106"/>
            <a:ext cx="13350971" cy="75062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4418" y="3013502"/>
            <a:ext cx="755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Packaging is the science, art and technology of enclosing or</a:t>
            </a:r>
          </a:p>
          <a:p>
            <a:r>
              <a:rPr lang="en-US" sz="2400" dirty="0" smtClean="0"/>
              <a:t> protecting products for distribution, storage, sale, and use</a:t>
            </a:r>
            <a:endParaRPr lang="en-US" sz="2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799081" y="1278853"/>
            <a:ext cx="230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INTERFACE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2506932" y="858452"/>
            <a:ext cx="667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Aspects of E-Commerce: Packaging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319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4.44444E-6 L -0.13477 -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147" y="892285"/>
            <a:ext cx="384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Types of packaging materials:</a:t>
            </a:r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5809" y="2451196"/>
            <a:ext cx="90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Boxes</a:t>
            </a: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38116" y="2273741"/>
            <a:ext cx="114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Mailers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595" y="5287739"/>
            <a:ext cx="205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Bubble Mailers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13" y="2014571"/>
            <a:ext cx="2796468" cy="2251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91" y="4367689"/>
            <a:ext cx="2339870" cy="2339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43" y="1532863"/>
            <a:ext cx="3539327" cy="2123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07" y="3999867"/>
            <a:ext cx="2942963" cy="29429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74844" y="5075959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Shopping Bags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9081" y="1278853"/>
            <a:ext cx="230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INTERFACE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2506932" y="858452"/>
            <a:ext cx="667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Aspects of E-Commerce: </a:t>
            </a:r>
            <a:r>
              <a:rPr lang="en-US" sz="2800" b="1" dirty="0" smtClean="0">
                <a:solidFill>
                  <a:schemeClr val="bg1"/>
                </a:solidFill>
              </a:rPr>
              <a:t>Packaging Orders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535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4.44444E-6 L -0.13477 -4.4444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6453" y="2169595"/>
            <a:ext cx="293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Aspects of packaging: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4497" y="3016192"/>
            <a:ext cx="317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Product to be </a:t>
            </a:r>
            <a:r>
              <a:rPr lang="en-US" sz="2400" dirty="0" smtClean="0"/>
              <a:t>packed</a:t>
            </a: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344497" y="3473621"/>
            <a:ext cx="107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Cost</a:t>
            </a:r>
            <a:endParaRPr lang="en-US" sz="2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44497" y="3960766"/>
            <a:ext cx="421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Mode of transport to be </a:t>
            </a:r>
            <a:r>
              <a:rPr lang="en-US" sz="2400" dirty="0" smtClean="0"/>
              <a:t>used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99081" y="1278853"/>
            <a:ext cx="230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INTERFACE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2506932" y="858452"/>
            <a:ext cx="667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Aspects of E-Commerce: Packaging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6869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6344497" y="4484609"/>
            <a:ext cx="294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Laws &amp; Regulations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794" y="2346758"/>
            <a:ext cx="9700759" cy="3614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34457" y="2053873"/>
            <a:ext cx="2462981" cy="427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42 -0.02269 L 0.52474 -0.02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4.44444E-6 L -0.13477 -4.4444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0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366" y="738326"/>
            <a:ext cx="11310845" cy="6359209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935825" y="764554"/>
            <a:ext cx="599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Fulfillment Logistics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6038811" y="372867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78" y="5434364"/>
            <a:ext cx="2494935" cy="93393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35401" y="3178487"/>
            <a:ext cx="5908949" cy="177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96870" y="2589788"/>
            <a:ext cx="6706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Fulfillment logistics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 is the part of the supply chain that involves transporting customer orders and shipments, storing inventory in a warehouse, packing boxes, and delivering orders on time.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929313" y="5180513"/>
            <a:ext cx="5261246" cy="317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44409" y="5227542"/>
            <a:ext cx="4525464" cy="242942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39905" y="5223166"/>
            <a:ext cx="4845936" cy="260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103789" y="2934593"/>
            <a:ext cx="2620329" cy="317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17214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935825" y="764554"/>
            <a:ext cx="599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Fulfillment Logistics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50" y="5434364"/>
            <a:ext cx="2494935" cy="93393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23973" y="3178487"/>
            <a:ext cx="5908949" cy="177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77443" y="2589788"/>
            <a:ext cx="67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Self Fulfillment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929313" y="5180513"/>
            <a:ext cx="5261246" cy="317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32981" y="5227542"/>
            <a:ext cx="4525464" cy="242942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" y="2495189"/>
            <a:ext cx="5870421" cy="396389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128477" y="5223166"/>
            <a:ext cx="4845936" cy="260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192361" y="2934593"/>
            <a:ext cx="2620329" cy="317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99217" y="3064061"/>
            <a:ext cx="700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Third Party Logistics Partners (3PL)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2826" y="3597158"/>
            <a:ext cx="67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Hyperlocal Logistics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72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17214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4403" y="2592252"/>
            <a:ext cx="628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 Fulfillment&gt; This is where a business manages all its order</a:t>
            </a:r>
          </a:p>
          <a:p>
            <a:r>
              <a:rPr lang="en-US" dirty="0" smtClean="0"/>
              <a:t> deliveries and is in charge of all the logistics operations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4403" y="3352281"/>
            <a:ext cx="623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Third Party Logistics&gt; This is where a business delegates all its</a:t>
            </a:r>
          </a:p>
          <a:p>
            <a:r>
              <a:rPr lang="en-US" dirty="0" smtClean="0"/>
              <a:t> order deliveries and logistics operations to a third party</a:t>
            </a:r>
          </a:p>
          <a:p>
            <a:r>
              <a:rPr lang="en-US" dirty="0" smtClean="0"/>
              <a:t> such as a courier company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4403" y="4224217"/>
            <a:ext cx="6040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Hyperlocal E-Commerce&gt; This is a structure of E-Commerce</a:t>
            </a:r>
          </a:p>
          <a:p>
            <a:r>
              <a:rPr lang="en-US" dirty="0" smtClean="0"/>
              <a:t> fulfillment  where an order is sourced locally on the same </a:t>
            </a:r>
          </a:p>
          <a:p>
            <a:r>
              <a:rPr lang="en-US" dirty="0" smtClean="0"/>
              <a:t>geographical location as the customer.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935825" y="764554"/>
            <a:ext cx="599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Fulfillment Logistics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3484"/>
            <a:ext cx="5305005" cy="33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17214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4708" y="2519594"/>
            <a:ext cx="599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Self Fulfillment&gt; This is where a business manages all its order</a:t>
            </a:r>
          </a:p>
          <a:p>
            <a:r>
              <a:rPr lang="en-US" dirty="0" smtClean="0"/>
              <a:t> deliveries and is in charge of all the logistics operations 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628082" y="846911"/>
            <a:ext cx="599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Fulfillment Logistics: Self Fulfillment</a:t>
            </a:r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5944708" y="3318173"/>
            <a:ext cx="591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Self fulfillment, you will need your own operations</a:t>
            </a:r>
          </a:p>
          <a:p>
            <a:r>
              <a:rPr lang="en-US" dirty="0" smtClean="0"/>
              <a:t> infrastructure to ensure all your logistics are done  efficiently.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4708" y="3992222"/>
            <a:ext cx="5625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may mean owning a fleet of vehicles and motorcycles</a:t>
            </a:r>
          </a:p>
          <a:p>
            <a:r>
              <a:rPr lang="en-US" dirty="0" smtClean="0"/>
              <a:t> to deliver your orders.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9594"/>
            <a:ext cx="6091084" cy="38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17214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628082" y="846911"/>
            <a:ext cx="599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Fulfillment Logistics: 3PL</a:t>
            </a:r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6043011" y="3224010"/>
            <a:ext cx="623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Third Party Logistics&gt; This is where a business delegates all its</a:t>
            </a:r>
          </a:p>
          <a:p>
            <a:r>
              <a:rPr lang="en-US" dirty="0" smtClean="0"/>
              <a:t> order deliveries and logistics operations to a third party</a:t>
            </a:r>
          </a:p>
          <a:p>
            <a:r>
              <a:rPr lang="en-US" dirty="0" smtClean="0"/>
              <a:t> such as a courier company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4403" y="3641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7" y="1985963"/>
            <a:ext cx="4730906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17214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628082" y="846911"/>
            <a:ext cx="599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Fulfillment Logistics: Hyperlocal</a:t>
            </a:r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664010"/>
              <a:ext cx="375139" cy="375139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434403" y="3641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24318" y="3431134"/>
            <a:ext cx="6040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Hyperlocal E-Commerce&gt; This is a structure of E-Commerce</a:t>
            </a:r>
          </a:p>
          <a:p>
            <a:r>
              <a:rPr lang="en-US" dirty="0" smtClean="0"/>
              <a:t> fulfillment  where an order is sourced locally on the same </a:t>
            </a:r>
          </a:p>
          <a:p>
            <a:r>
              <a:rPr lang="en-US" dirty="0" smtClean="0"/>
              <a:t>geographical location as the customer.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49" y="2338639"/>
            <a:ext cx="4365177" cy="45193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56727" y="2541453"/>
            <a:ext cx="1887793" cy="293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17214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851E6-4D93-4808-875B-521FE45F88B6}"/>
              </a:ext>
            </a:extLst>
          </p:cNvPr>
          <p:cNvSpPr/>
          <p:nvPr/>
        </p:nvSpPr>
        <p:spPr>
          <a:xfrm>
            <a:off x="1129665" y="2828925"/>
            <a:ext cx="3105150" cy="2276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CA526-6677-4417-AB92-4A5730C2CFBB}"/>
              </a:ext>
            </a:extLst>
          </p:cNvPr>
          <p:cNvGrpSpPr/>
          <p:nvPr/>
        </p:nvGrpSpPr>
        <p:grpSpPr>
          <a:xfrm>
            <a:off x="1246395" y="4090446"/>
            <a:ext cx="2855019" cy="694674"/>
            <a:chOff x="1246395" y="4090446"/>
            <a:chExt cx="2855019" cy="6946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A1E12B-F817-436F-94E2-5F7731E01E0A}"/>
                </a:ext>
              </a:extLst>
            </p:cNvPr>
            <p:cNvSpPr txBox="1"/>
            <p:nvPr/>
          </p:nvSpPr>
          <p:spPr>
            <a:xfrm>
              <a:off x="1246395" y="4090446"/>
              <a:ext cx="2855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879957-CD43-4A95-845A-AE2DBCE441EC}"/>
                </a:ext>
              </a:extLst>
            </p:cNvPr>
            <p:cNvSpPr txBox="1"/>
            <p:nvPr/>
          </p:nvSpPr>
          <p:spPr>
            <a:xfrm>
              <a:off x="1329054" y="4323455"/>
              <a:ext cx="268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6A00"/>
                  </a:solidFill>
                </a:rPr>
                <a:t>Order fulfillment</a:t>
              </a:r>
              <a:endParaRPr lang="en-US" sz="2400" b="1" dirty="0">
                <a:solidFill>
                  <a:srgbClr val="FF6A0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106A27-B64D-45C9-9E26-0763F3404A91}"/>
              </a:ext>
            </a:extLst>
          </p:cNvPr>
          <p:cNvCxnSpPr>
            <a:cxnSpLocks/>
          </p:cNvCxnSpPr>
          <p:nvPr/>
        </p:nvCxnSpPr>
        <p:spPr>
          <a:xfrm>
            <a:off x="1146335" y="2828924"/>
            <a:ext cx="0" cy="1138238"/>
          </a:xfrm>
          <a:prstGeom prst="line">
            <a:avLst/>
          </a:prstGeom>
          <a:ln w="38100">
            <a:solidFill>
              <a:srgbClr val="FF6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32DBFD-68B8-4B30-B445-9953926E7EC5}"/>
              </a:ext>
            </a:extLst>
          </p:cNvPr>
          <p:cNvCxnSpPr>
            <a:cxnSpLocks/>
          </p:cNvCxnSpPr>
          <p:nvPr/>
        </p:nvCxnSpPr>
        <p:spPr>
          <a:xfrm rot="16200000">
            <a:off x="1696403" y="2277493"/>
            <a:ext cx="0" cy="1138238"/>
          </a:xfrm>
          <a:prstGeom prst="line">
            <a:avLst/>
          </a:prstGeom>
          <a:ln w="38100">
            <a:solidFill>
              <a:srgbClr val="FF6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336D1D-5BC9-4EAC-8660-D4B2BBD4C548}"/>
              </a:ext>
            </a:extLst>
          </p:cNvPr>
          <p:cNvCxnSpPr>
            <a:cxnSpLocks/>
          </p:cNvCxnSpPr>
          <p:nvPr/>
        </p:nvCxnSpPr>
        <p:spPr>
          <a:xfrm rot="10800000">
            <a:off x="4218145" y="3967162"/>
            <a:ext cx="0" cy="1138238"/>
          </a:xfrm>
          <a:prstGeom prst="line">
            <a:avLst/>
          </a:prstGeom>
          <a:ln w="38100">
            <a:solidFill>
              <a:srgbClr val="FF6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80407B-06C8-44FD-94F4-573761D0C6B2}"/>
              </a:ext>
            </a:extLst>
          </p:cNvPr>
          <p:cNvCxnSpPr>
            <a:cxnSpLocks/>
          </p:cNvCxnSpPr>
          <p:nvPr/>
        </p:nvCxnSpPr>
        <p:spPr>
          <a:xfrm rot="5400000">
            <a:off x="3665696" y="4518593"/>
            <a:ext cx="0" cy="1138238"/>
          </a:xfrm>
          <a:prstGeom prst="line">
            <a:avLst/>
          </a:prstGeom>
          <a:ln w="38100">
            <a:solidFill>
              <a:srgbClr val="FF6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A9CF0A-4D9B-42A8-BDD0-D22963B1A7A3}"/>
              </a:ext>
            </a:extLst>
          </p:cNvPr>
          <p:cNvSpPr/>
          <p:nvPr/>
        </p:nvSpPr>
        <p:spPr>
          <a:xfrm>
            <a:off x="4543425" y="2828925"/>
            <a:ext cx="3105150" cy="2276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FBED71-B48C-4C31-BD90-1A57671E60D6}"/>
              </a:ext>
            </a:extLst>
          </p:cNvPr>
          <p:cNvGrpSpPr/>
          <p:nvPr/>
        </p:nvGrpSpPr>
        <p:grpSpPr>
          <a:xfrm>
            <a:off x="4660155" y="4090446"/>
            <a:ext cx="2855019" cy="626172"/>
            <a:chOff x="4660155" y="4090446"/>
            <a:chExt cx="2855019" cy="6261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486746-4BC5-4B66-9B57-DC9289CB4A5E}"/>
                </a:ext>
              </a:extLst>
            </p:cNvPr>
            <p:cNvSpPr txBox="1"/>
            <p:nvPr/>
          </p:nvSpPr>
          <p:spPr>
            <a:xfrm>
              <a:off x="4660155" y="4090446"/>
              <a:ext cx="2855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6BED11-9D5E-498B-95B8-CA1C624F3D37}"/>
                </a:ext>
              </a:extLst>
            </p:cNvPr>
            <p:cNvSpPr txBox="1"/>
            <p:nvPr/>
          </p:nvSpPr>
          <p:spPr>
            <a:xfrm>
              <a:off x="4742814" y="4254953"/>
              <a:ext cx="268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319188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Customer Support</a:t>
              </a:r>
              <a:endParaRPr lang="en-US" sz="2400" b="1" dirty="0">
                <a:solidFill>
                  <a:srgbClr val="319188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7D2F38-127E-488B-9382-9575A01F1973}"/>
              </a:ext>
            </a:extLst>
          </p:cNvPr>
          <p:cNvCxnSpPr>
            <a:cxnSpLocks/>
          </p:cNvCxnSpPr>
          <p:nvPr/>
        </p:nvCxnSpPr>
        <p:spPr>
          <a:xfrm>
            <a:off x="4560095" y="2828924"/>
            <a:ext cx="0" cy="1138238"/>
          </a:xfrm>
          <a:prstGeom prst="line">
            <a:avLst/>
          </a:prstGeom>
          <a:ln w="38100">
            <a:solidFill>
              <a:srgbClr val="319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DA4A32-10BE-4B54-9C84-40C9B34C1334}"/>
              </a:ext>
            </a:extLst>
          </p:cNvPr>
          <p:cNvCxnSpPr>
            <a:cxnSpLocks/>
          </p:cNvCxnSpPr>
          <p:nvPr/>
        </p:nvCxnSpPr>
        <p:spPr>
          <a:xfrm rot="16200000">
            <a:off x="5110163" y="2277493"/>
            <a:ext cx="0" cy="1138238"/>
          </a:xfrm>
          <a:prstGeom prst="line">
            <a:avLst/>
          </a:prstGeom>
          <a:ln w="38100">
            <a:solidFill>
              <a:srgbClr val="319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3DF652-D686-4680-A890-91D4BEE50FA6}"/>
              </a:ext>
            </a:extLst>
          </p:cNvPr>
          <p:cNvCxnSpPr>
            <a:cxnSpLocks/>
          </p:cNvCxnSpPr>
          <p:nvPr/>
        </p:nvCxnSpPr>
        <p:spPr>
          <a:xfrm rot="10800000">
            <a:off x="7631905" y="3967162"/>
            <a:ext cx="0" cy="1138238"/>
          </a:xfrm>
          <a:prstGeom prst="line">
            <a:avLst/>
          </a:prstGeom>
          <a:ln w="38100">
            <a:solidFill>
              <a:srgbClr val="319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10E53A-D49B-46BA-BDED-AB6DFD5C2A4A}"/>
              </a:ext>
            </a:extLst>
          </p:cNvPr>
          <p:cNvCxnSpPr>
            <a:cxnSpLocks/>
          </p:cNvCxnSpPr>
          <p:nvPr/>
        </p:nvCxnSpPr>
        <p:spPr>
          <a:xfrm rot="5400000">
            <a:off x="7081837" y="4518593"/>
            <a:ext cx="0" cy="1138238"/>
          </a:xfrm>
          <a:prstGeom prst="line">
            <a:avLst/>
          </a:prstGeom>
          <a:ln w="38100">
            <a:solidFill>
              <a:srgbClr val="319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DD03D2D-7F33-4B2F-831C-E2D6A22555F6}"/>
              </a:ext>
            </a:extLst>
          </p:cNvPr>
          <p:cNvSpPr/>
          <p:nvPr/>
        </p:nvSpPr>
        <p:spPr>
          <a:xfrm>
            <a:off x="7954804" y="2828925"/>
            <a:ext cx="3105150" cy="2276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6EC465-20A4-4DB2-A909-DBF0129E330F}"/>
              </a:ext>
            </a:extLst>
          </p:cNvPr>
          <p:cNvGrpSpPr/>
          <p:nvPr/>
        </p:nvGrpSpPr>
        <p:grpSpPr>
          <a:xfrm>
            <a:off x="8071533" y="4211452"/>
            <a:ext cx="2855019" cy="638699"/>
            <a:chOff x="8071534" y="3759524"/>
            <a:chExt cx="2855019" cy="6386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0A5ADA-D5CD-4A2F-9675-325016681CE5}"/>
                </a:ext>
              </a:extLst>
            </p:cNvPr>
            <p:cNvSpPr txBox="1"/>
            <p:nvPr/>
          </p:nvSpPr>
          <p:spPr>
            <a:xfrm>
              <a:off x="8071534" y="4090446"/>
              <a:ext cx="2855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D8561F-57CF-47CD-9005-1775EC48A16D}"/>
                </a:ext>
              </a:extLst>
            </p:cNvPr>
            <p:cNvSpPr txBox="1"/>
            <p:nvPr/>
          </p:nvSpPr>
          <p:spPr>
            <a:xfrm>
              <a:off x="8154194" y="3759524"/>
              <a:ext cx="268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695E78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Warehousing</a:t>
              </a:r>
              <a:endParaRPr lang="en-US" sz="2400" b="1" dirty="0">
                <a:solidFill>
                  <a:srgbClr val="695E78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E41894-2A27-489C-AF85-64069E979DFD}"/>
              </a:ext>
            </a:extLst>
          </p:cNvPr>
          <p:cNvCxnSpPr>
            <a:cxnSpLocks/>
          </p:cNvCxnSpPr>
          <p:nvPr/>
        </p:nvCxnSpPr>
        <p:spPr>
          <a:xfrm>
            <a:off x="7971474" y="2828924"/>
            <a:ext cx="0" cy="1138238"/>
          </a:xfrm>
          <a:prstGeom prst="line">
            <a:avLst/>
          </a:prstGeom>
          <a:ln w="38100">
            <a:solidFill>
              <a:srgbClr val="695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26B02-6431-4726-9193-DF35C7B53317}"/>
              </a:ext>
            </a:extLst>
          </p:cNvPr>
          <p:cNvCxnSpPr>
            <a:cxnSpLocks/>
          </p:cNvCxnSpPr>
          <p:nvPr/>
        </p:nvCxnSpPr>
        <p:spPr>
          <a:xfrm rot="16200000">
            <a:off x="8521542" y="2277493"/>
            <a:ext cx="0" cy="1138238"/>
          </a:xfrm>
          <a:prstGeom prst="line">
            <a:avLst/>
          </a:prstGeom>
          <a:ln w="38100">
            <a:solidFill>
              <a:srgbClr val="695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9903EE-60BE-4708-A2AF-FDD5FD2F2093}"/>
              </a:ext>
            </a:extLst>
          </p:cNvPr>
          <p:cNvCxnSpPr>
            <a:cxnSpLocks/>
          </p:cNvCxnSpPr>
          <p:nvPr/>
        </p:nvCxnSpPr>
        <p:spPr>
          <a:xfrm rot="10800000">
            <a:off x="11043284" y="3967162"/>
            <a:ext cx="0" cy="1138238"/>
          </a:xfrm>
          <a:prstGeom prst="line">
            <a:avLst/>
          </a:prstGeom>
          <a:ln w="38100">
            <a:solidFill>
              <a:srgbClr val="695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0A5D43-3585-4E4E-B70D-111E31104AF8}"/>
              </a:ext>
            </a:extLst>
          </p:cNvPr>
          <p:cNvCxnSpPr>
            <a:cxnSpLocks/>
          </p:cNvCxnSpPr>
          <p:nvPr/>
        </p:nvCxnSpPr>
        <p:spPr>
          <a:xfrm rot="5400000">
            <a:off x="10493216" y="4518593"/>
            <a:ext cx="0" cy="1138238"/>
          </a:xfrm>
          <a:prstGeom prst="line">
            <a:avLst/>
          </a:prstGeom>
          <a:ln w="38100">
            <a:solidFill>
              <a:srgbClr val="695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D18FC2E-4BDA-42B6-87D0-B488A86F7ACD}"/>
              </a:ext>
            </a:extLst>
          </p:cNvPr>
          <p:cNvSpPr txBox="1"/>
          <p:nvPr/>
        </p:nvSpPr>
        <p:spPr>
          <a:xfrm>
            <a:off x="3901403" y="763590"/>
            <a:ext cx="4389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About 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98EB8-5EFD-4DDD-9723-BDA0083DCB01}"/>
              </a:ext>
            </a:extLst>
          </p:cNvPr>
          <p:cNvSpPr txBox="1"/>
          <p:nvPr/>
        </p:nvSpPr>
        <p:spPr>
          <a:xfrm>
            <a:off x="2205996" y="1466491"/>
            <a:ext cx="778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Here you can add something in brief as the explanation, this is a demo text which you can</a:t>
            </a:r>
          </a:p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replace by your own 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98" y="2966980"/>
            <a:ext cx="1836846" cy="13776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60" y="3014668"/>
            <a:ext cx="1934068" cy="12295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76" y="3011120"/>
            <a:ext cx="2399000" cy="12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7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628082" y="846911"/>
            <a:ext cx="599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Fulfillment Logistics: Payments</a:t>
            </a:r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715165"/>
              <a:ext cx="375139" cy="272828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434403" y="3641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24318" y="3431134"/>
            <a:ext cx="299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Cash Before Delivery (CBD)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56727" y="2541453"/>
            <a:ext cx="1887793" cy="293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24318" y="3826097"/>
            <a:ext cx="267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Cash On Delivery (COD)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63" y="2094548"/>
            <a:ext cx="2436140" cy="44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17214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628082" y="846911"/>
            <a:ext cx="5996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Fulfillment Logistics: CBD</a:t>
            </a:r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715165"/>
              <a:ext cx="375139" cy="272828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434403" y="3641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692094" y="3431134"/>
            <a:ext cx="587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Cash before delivery (CBD) </a:t>
            </a:r>
            <a:r>
              <a:rPr lang="en-US" dirty="0" smtClean="0"/>
              <a:t>&gt; This is payments of an order</a:t>
            </a:r>
          </a:p>
          <a:p>
            <a:r>
              <a:rPr lang="en-US" dirty="0" smtClean="0"/>
              <a:t>Before delivery is done.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56727" y="2541453"/>
            <a:ext cx="1887793" cy="293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63" y="2094548"/>
            <a:ext cx="2436140" cy="4494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9606" y="4156915"/>
            <a:ext cx="628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achieve this, it requires incorporation of payment gateways.</a:t>
            </a:r>
          </a:p>
        </p:txBody>
      </p:sp>
    </p:spTree>
    <p:extLst>
      <p:ext uri="{BB962C8B-B14F-4D97-AF65-F5344CB8AC3E}">
        <p14:creationId xmlns:p14="http://schemas.microsoft.com/office/powerpoint/2010/main" val="24688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7214 3.33333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3412"/>
            <a:ext cx="5907902" cy="4425670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628082" y="846911"/>
            <a:ext cx="5996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Fulfillment Logistics: COD</a:t>
            </a:r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10" y="2715165"/>
              <a:ext cx="375139" cy="272828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434403" y="3641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692094" y="3431134"/>
            <a:ext cx="5579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Cash On Delivery (COD) </a:t>
            </a:r>
            <a:r>
              <a:rPr lang="en-US" dirty="0" smtClean="0"/>
              <a:t>&gt; This is payments of an order</a:t>
            </a:r>
          </a:p>
          <a:p>
            <a:r>
              <a:rPr lang="en-US" dirty="0"/>
              <a:t>o</a:t>
            </a:r>
            <a:r>
              <a:rPr lang="en-US" dirty="0" smtClean="0"/>
              <a:t>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56727" y="2541453"/>
            <a:ext cx="1887793" cy="293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9606" y="4156915"/>
            <a:ext cx="528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to have proper cash management systems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9606" y="4814550"/>
            <a:ext cx="406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also affected by type of fulfillment</a:t>
            </a:r>
          </a:p>
        </p:txBody>
      </p:sp>
    </p:spTree>
    <p:extLst>
      <p:ext uri="{BB962C8B-B14F-4D97-AF65-F5344CB8AC3E}">
        <p14:creationId xmlns:p14="http://schemas.microsoft.com/office/powerpoint/2010/main" val="41350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7214 3.33333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33" y="2656337"/>
            <a:ext cx="3251897" cy="3739819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628082" y="846911"/>
            <a:ext cx="5996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Side Note</a:t>
            </a:r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968" y="2715165"/>
              <a:ext cx="223223" cy="272828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434403" y="3641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692094" y="3431134"/>
            <a:ext cx="175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Analytic Tools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56727" y="2541453"/>
            <a:ext cx="1887793" cy="293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48470" y="3831237"/>
            <a:ext cx="151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SEO &amp; SEM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57777" y="4231340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 Taxes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57777" y="4620592"/>
            <a:ext cx="25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Pick Up point logistics</a:t>
            </a:r>
          </a:p>
        </p:txBody>
      </p:sp>
    </p:spTree>
    <p:extLst>
      <p:ext uri="{BB962C8B-B14F-4D97-AF65-F5344CB8AC3E}">
        <p14:creationId xmlns:p14="http://schemas.microsoft.com/office/powerpoint/2010/main" val="38069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07656 3.33333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7" y="2255973"/>
            <a:ext cx="6994509" cy="4320066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628082" y="846911"/>
            <a:ext cx="5996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Dukago Partner Program</a:t>
            </a:r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968" y="2715165"/>
              <a:ext cx="223223" cy="272828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434403" y="3641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30A81F-25E0-4239-B494-46C9D4937700}"/>
              </a:ext>
            </a:extLst>
          </p:cNvPr>
          <p:cNvGrpSpPr/>
          <p:nvPr/>
        </p:nvGrpSpPr>
        <p:grpSpPr>
          <a:xfrm>
            <a:off x="9624341" y="2182683"/>
            <a:ext cx="1805441" cy="1894017"/>
            <a:chOff x="3884465" y="2182683"/>
            <a:chExt cx="1805441" cy="1894017"/>
          </a:xfrm>
        </p:grpSpPr>
        <p:sp>
          <p:nvSpPr>
            <p:cNvPr id="38" name="Rectangle: Top Corners Rounded 14">
              <a:extLst>
                <a:ext uri="{FF2B5EF4-FFF2-40B4-BE49-F238E27FC236}">
                  <a16:creationId xmlns:a16="http://schemas.microsoft.com/office/drawing/2014/main" id="{6C90D299-5340-438E-A62B-883CADA51767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B84361-FFCA-4952-9762-BC2B8113DC6B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JOIN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FA9CFCB-2E2A-4E69-B807-A8DE80F4F84C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us</a:t>
              </a:r>
              <a:endParaRPr lang="en-US" sz="5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DA1449-9BBE-4FB5-854D-B6D832CCD806}"/>
              </a:ext>
            </a:extLst>
          </p:cNvPr>
          <p:cNvGrpSpPr/>
          <p:nvPr/>
        </p:nvGrpSpPr>
        <p:grpSpPr>
          <a:xfrm>
            <a:off x="7127464" y="2182683"/>
            <a:ext cx="1805441" cy="1894017"/>
            <a:chOff x="1387588" y="2182683"/>
            <a:chExt cx="1805441" cy="1894017"/>
          </a:xfrm>
        </p:grpSpPr>
        <p:sp>
          <p:nvSpPr>
            <p:cNvPr id="42" name="Rectangle: Top Corners Rounded 11">
              <a:extLst>
                <a:ext uri="{FF2B5EF4-FFF2-40B4-BE49-F238E27FC236}">
                  <a16:creationId xmlns:a16="http://schemas.microsoft.com/office/drawing/2014/main" id="{E176DFE6-E6EE-4CBF-AB55-962516DAF6EF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F2352D7-E64D-4683-8555-4BBBFBED2197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JOIN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E8E3AC-C1DA-4857-8AA2-283A2C840A70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us</a:t>
              </a:r>
              <a:endParaRPr lang="en-US" sz="5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45" name="Freeform: Shape 10">
            <a:extLst>
              <a:ext uri="{FF2B5EF4-FFF2-40B4-BE49-F238E27FC236}">
                <a16:creationId xmlns:a16="http://schemas.microsoft.com/office/drawing/2014/main" id="{BA10DECE-FB54-4F98-9472-6CE168F86075}"/>
              </a:ext>
            </a:extLst>
          </p:cNvPr>
          <p:cNvSpPr/>
          <p:nvPr/>
        </p:nvSpPr>
        <p:spPr>
          <a:xfrm flipV="1">
            <a:off x="7234394" y="3143250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15">
            <a:extLst>
              <a:ext uri="{FF2B5EF4-FFF2-40B4-BE49-F238E27FC236}">
                <a16:creationId xmlns:a16="http://schemas.microsoft.com/office/drawing/2014/main" id="{FD33F448-D5EA-4698-93DE-C12876411D16}"/>
              </a:ext>
            </a:extLst>
          </p:cNvPr>
          <p:cNvSpPr/>
          <p:nvPr/>
        </p:nvSpPr>
        <p:spPr>
          <a:xfrm flipV="1">
            <a:off x="9731271" y="3143250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149AF21-2235-48F7-BCB5-97AAA5BB7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32" y="4905623"/>
            <a:ext cx="905768" cy="9057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E50AA9A-FAB8-4A36-BCFC-AE5A9E810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845" y="4914675"/>
            <a:ext cx="900162" cy="90016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6EA5B9-609B-41D8-BAEB-1AB2F8B9359E}"/>
              </a:ext>
            </a:extLst>
          </p:cNvPr>
          <p:cNvSpPr txBox="1"/>
          <p:nvPr/>
        </p:nvSpPr>
        <p:spPr>
          <a:xfrm>
            <a:off x="7228725" y="3721330"/>
            <a:ext cx="1591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F3078"/>
                </a:solidFill>
                <a:latin typeface="Tw Cen MT" panose="020B0602020104020603" pitchFamily="34" charset="0"/>
              </a:rPr>
              <a:t>OFFICIAL DUKAGO PICK UP POINT</a:t>
            </a:r>
            <a:endParaRPr lang="en-US" b="1" dirty="0">
              <a:solidFill>
                <a:srgbClr val="EF3078"/>
              </a:solidFill>
              <a:latin typeface="Tw Cen MT" panose="020B06020201040206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F8B1AD-BE20-4D97-80BF-AC12A3B886DB}"/>
              </a:ext>
            </a:extLst>
          </p:cNvPr>
          <p:cNvSpPr txBox="1"/>
          <p:nvPr/>
        </p:nvSpPr>
        <p:spPr>
          <a:xfrm>
            <a:off x="9717550" y="3837442"/>
            <a:ext cx="1591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BECOME DUKAGO AFFILIATE</a:t>
            </a:r>
            <a:endParaRPr lang="en-US" b="1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07656 3.33333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5" grpId="0" animBg="1"/>
      <p:bldP spid="46" grpId="0" animBg="1"/>
      <p:bldP spid="50" grpId="0"/>
      <p:bldP spid="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7" y="2255973"/>
            <a:ext cx="6994509" cy="4320066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52F63B32-EA0E-409F-A0C4-963871478800}"/>
              </a:ext>
            </a:extLst>
          </p:cNvPr>
          <p:cNvSpPr/>
          <p:nvPr/>
        </p:nvSpPr>
        <p:spPr>
          <a:xfrm>
            <a:off x="409115" y="738326"/>
            <a:ext cx="8535485" cy="825029"/>
          </a:xfrm>
          <a:prstGeom prst="parallelogram">
            <a:avLst>
              <a:gd name="adj" fmla="val 32143"/>
            </a:avLst>
          </a:prstGeom>
          <a:solidFill>
            <a:srgbClr val="262626"/>
          </a:solidFill>
          <a:ln w="101600" cap="rnd">
            <a:solidFill>
              <a:srgbClr val="262626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092BE-7A02-497B-A6B6-EB6634E56980}"/>
              </a:ext>
            </a:extLst>
          </p:cNvPr>
          <p:cNvSpPr txBox="1"/>
          <p:nvPr/>
        </p:nvSpPr>
        <p:spPr>
          <a:xfrm>
            <a:off x="3628082" y="846911"/>
            <a:ext cx="5996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Dukago Partner Program</a:t>
            </a:r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82EA9-21C1-48B9-A0EC-4BAD7489E8F9}"/>
              </a:ext>
            </a:extLst>
          </p:cNvPr>
          <p:cNvGrpSpPr/>
          <p:nvPr/>
        </p:nvGrpSpPr>
        <p:grpSpPr>
          <a:xfrm>
            <a:off x="1868087" y="626437"/>
            <a:ext cx="1909302" cy="1359526"/>
            <a:chOff x="1674787" y="2527906"/>
            <a:chExt cx="909125" cy="647346"/>
          </a:xfrm>
          <a:solidFill>
            <a:srgbClr val="FF6A00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EB205F1-04FD-4F50-814D-F1378628048F}"/>
                </a:ext>
              </a:extLst>
            </p:cNvPr>
            <p:cNvSpPr/>
            <p:nvPr/>
          </p:nvSpPr>
          <p:spPr>
            <a:xfrm>
              <a:off x="1674787" y="2527906"/>
              <a:ext cx="909125" cy="647346"/>
            </a:xfrm>
            <a:prstGeom prst="parallelogram">
              <a:avLst>
                <a:gd name="adj" fmla="val 32143"/>
              </a:avLst>
            </a:prstGeom>
            <a:grpFill/>
            <a:ln w="101600" cap="rnd">
              <a:solidFill>
                <a:srgbClr val="FF6A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59701-8135-47CB-829B-867B25CB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968" y="2715165"/>
              <a:ext cx="223223" cy="272828"/>
            </a:xfrm>
            <a:prstGeom prst="rect">
              <a:avLst/>
            </a:prstGeom>
            <a:grpFill/>
            <a:ln>
              <a:solidFill>
                <a:srgbClr val="FF6A00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434403" y="3641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585780" y="3641431"/>
            <a:ext cx="403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</a:t>
            </a:r>
            <a:r>
              <a:rPr lang="en-US" sz="3200" b="1" dirty="0" smtClean="0"/>
              <a:t>ffliate.dukago.com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03999" y="4226206"/>
            <a:ext cx="3956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pickup.dukago.com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03999" y="3056656"/>
            <a:ext cx="4079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partner.dukago.com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03043" y="2417960"/>
            <a:ext cx="1149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Links:</a:t>
            </a:r>
            <a:endParaRPr lang="en-US" sz="3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906559" y="5395756"/>
            <a:ext cx="3182355" cy="631893"/>
            <a:chOff x="7906559" y="5395756"/>
            <a:chExt cx="3182355" cy="631893"/>
          </a:xfrm>
        </p:grpSpPr>
        <p:sp>
          <p:nvSpPr>
            <p:cNvPr id="4" name="Rounded Rectangle 3"/>
            <p:cNvSpPr/>
            <p:nvPr/>
          </p:nvSpPr>
          <p:spPr>
            <a:xfrm>
              <a:off x="7906559" y="5395756"/>
              <a:ext cx="3182355" cy="63189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19414" y="5406712"/>
              <a:ext cx="25639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Sign Up Today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598451" y="2405476"/>
            <a:ext cx="2139469" cy="2841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4234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07656 3.33333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4" grpId="0"/>
      <p:bldP spid="25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8425" y="4373636"/>
            <a:ext cx="218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Dukagokenya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47116" y="2302227"/>
            <a:ext cx="2886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www.dukago.com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2675" y="2302227"/>
            <a:ext cx="130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Dukago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0284" y="4402661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+254777770997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1511294"/>
            <a:ext cx="3120063" cy="214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372501"/>
            <a:ext cx="3132747" cy="2512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74586" y="281355"/>
            <a:ext cx="4242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Where to find us:</a:t>
            </a:r>
            <a:endParaRPr lang="en-US" sz="4400" b="1" dirty="0"/>
          </a:p>
        </p:txBody>
      </p:sp>
      <p:sp>
        <p:nvSpPr>
          <p:cNvPr id="14" name="Rectangle 13"/>
          <p:cNvSpPr/>
          <p:nvPr/>
        </p:nvSpPr>
        <p:spPr>
          <a:xfrm>
            <a:off x="5147116" y="3737171"/>
            <a:ext cx="2864110" cy="214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0" y="1695495"/>
            <a:ext cx="2800757" cy="17504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54280" y="1589057"/>
            <a:ext cx="3421170" cy="214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92" y="1964022"/>
            <a:ext cx="1307702" cy="1307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39" y="4010284"/>
            <a:ext cx="1277221" cy="1277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75" y="4141298"/>
            <a:ext cx="1150886" cy="11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21576 -2.59259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17136 4.07407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23021 -2.59259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21576 -2.59259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18811" y="3030583"/>
            <a:ext cx="4525464" cy="855423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27818" y="3062325"/>
            <a:ext cx="4284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 smtClean="0">
                <a:solidFill>
                  <a:schemeClr val="bg1"/>
                </a:solidFill>
                <a:latin typeface="Gotham"/>
              </a:rPr>
              <a:t>Collins </a:t>
            </a:r>
            <a:r>
              <a:rPr lang="en-US" sz="4400" b="1" spc="-150" dirty="0" err="1" smtClean="0">
                <a:solidFill>
                  <a:schemeClr val="bg1"/>
                </a:solidFill>
                <a:latin typeface="Gotham"/>
              </a:rPr>
              <a:t>Nyagaka</a:t>
            </a:r>
            <a:endParaRPr lang="en-US" sz="4400" b="1" spc="-150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8811" y="3901872"/>
            <a:ext cx="4525463" cy="2956129"/>
          </a:xfrm>
          <a:prstGeom prst="rect">
            <a:avLst/>
          </a:prstGeom>
          <a:solidFill>
            <a:srgbClr val="06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16400" y="3019333"/>
            <a:ext cx="4525464" cy="855423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7818" y="4157659"/>
            <a:ext cx="4525464" cy="242942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3314" y="4153283"/>
            <a:ext cx="4845936" cy="260146"/>
          </a:xfrm>
          <a:prstGeom prst="rect">
            <a:avLst/>
          </a:prstGeom>
          <a:solidFill>
            <a:srgbClr val="06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80211" y="3962792"/>
            <a:ext cx="5749946" cy="1986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solidFill>
                  <a:srgbClr val="FF6A00"/>
                </a:solidFill>
                <a:latin typeface="Gotham Light" pitchFamily="50" charset="0"/>
                <a:cs typeface="Gotham Light" pitchFamily="50" charset="0"/>
              </a:rPr>
              <a:t>Founder Dukago</a:t>
            </a:r>
            <a:endParaRPr lang="en-US" sz="2800" b="1" spc="300" dirty="0">
              <a:solidFill>
                <a:srgbClr val="FF6A00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1950" y="0"/>
            <a:ext cx="7169342" cy="7077151"/>
          </a:xfrm>
          <a:prstGeom prst="rect">
            <a:avLst/>
          </a:prstGeom>
          <a:solidFill>
            <a:srgbClr val="06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" b="20000"/>
          <a:stretch/>
        </p:blipFill>
        <p:spPr>
          <a:xfrm>
            <a:off x="929012" y="246679"/>
            <a:ext cx="5562411" cy="6611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5230" y="4378797"/>
            <a:ext cx="574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solidFill>
                  <a:schemeClr val="bg1"/>
                </a:solidFill>
                <a:latin typeface="Gotham Light" pitchFamily="50" charset="0"/>
                <a:cs typeface="Gotham Light" pitchFamily="50" charset="0"/>
              </a:rPr>
              <a:t>Contact: 0700353197</a:t>
            </a:r>
            <a:endParaRPr lang="en-US" sz="2800" b="1" spc="300" dirty="0">
              <a:solidFill>
                <a:schemeClr val="bg1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2840" y="4810136"/>
            <a:ext cx="57499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300" dirty="0" err="1" smtClean="0">
                <a:solidFill>
                  <a:schemeClr val="bg1"/>
                </a:solidFill>
                <a:latin typeface="Gotham Light" pitchFamily="50" charset="0"/>
                <a:cs typeface="Gotham Light" pitchFamily="50" charset="0"/>
              </a:rPr>
              <a:t>Email:collins@dukago.com</a:t>
            </a:r>
            <a:endParaRPr lang="en-US" sz="2500" b="1" spc="300" dirty="0">
              <a:solidFill>
                <a:schemeClr val="bg1"/>
              </a:solidFill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 animBg="1"/>
      <p:bldP spid="9" grpId="0" animBg="1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413E75-1777-4005-A89C-2B764D71823A}"/>
              </a:ext>
            </a:extLst>
          </p:cNvPr>
          <p:cNvSpPr/>
          <p:nvPr/>
        </p:nvSpPr>
        <p:spPr>
          <a:xfrm>
            <a:off x="699247" y="704851"/>
            <a:ext cx="6269849" cy="5441950"/>
          </a:xfrm>
          <a:custGeom>
            <a:avLst/>
            <a:gdLst>
              <a:gd name="connsiteX0" fmla="*/ 0 w 6269849"/>
              <a:gd name="connsiteY0" fmla="*/ 0 h 5441950"/>
              <a:gd name="connsiteX1" fmla="*/ 6202008 w 6269849"/>
              <a:gd name="connsiteY1" fmla="*/ 0 h 5441950"/>
              <a:gd name="connsiteX2" fmla="*/ 6029119 w 6269849"/>
              <a:gd name="connsiteY2" fmla="*/ 231201 h 5441950"/>
              <a:gd name="connsiteX3" fmla="*/ 5282454 w 6269849"/>
              <a:gd name="connsiteY3" fmla="*/ 2675614 h 5441950"/>
              <a:gd name="connsiteX4" fmla="*/ 6029119 w 6269849"/>
              <a:gd name="connsiteY4" fmla="*/ 5120027 h 5441950"/>
              <a:gd name="connsiteX5" fmla="*/ 6269849 w 6269849"/>
              <a:gd name="connsiteY5" fmla="*/ 5441950 h 5441950"/>
              <a:gd name="connsiteX6" fmla="*/ 0 w 6269849"/>
              <a:gd name="connsiteY6" fmla="*/ 5441950 h 544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9849" h="5441950">
                <a:moveTo>
                  <a:pt x="0" y="0"/>
                </a:moveTo>
                <a:lnTo>
                  <a:pt x="6202008" y="0"/>
                </a:lnTo>
                <a:lnTo>
                  <a:pt x="6029119" y="231201"/>
                </a:lnTo>
                <a:cubicBezTo>
                  <a:pt x="5557714" y="928973"/>
                  <a:pt x="5282454" y="1770149"/>
                  <a:pt x="5282454" y="2675614"/>
                </a:cubicBezTo>
                <a:cubicBezTo>
                  <a:pt x="5282454" y="3581080"/>
                  <a:pt x="5557714" y="4422255"/>
                  <a:pt x="6029119" y="5120027"/>
                </a:cubicBezTo>
                <a:lnTo>
                  <a:pt x="6269849" y="5441950"/>
                </a:lnTo>
                <a:lnTo>
                  <a:pt x="0" y="54419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69B9F1-8333-4C3A-933D-B1F9C10587F5}"/>
              </a:ext>
            </a:extLst>
          </p:cNvPr>
          <p:cNvGrpSpPr/>
          <p:nvPr/>
        </p:nvGrpSpPr>
        <p:grpSpPr>
          <a:xfrm>
            <a:off x="847723" y="5113391"/>
            <a:ext cx="2266320" cy="640026"/>
            <a:chOff x="2183876" y="4228110"/>
            <a:chExt cx="1820715" cy="64002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F16CDD-FADE-4805-BE6A-FA2557096397}"/>
                </a:ext>
              </a:extLst>
            </p:cNvPr>
            <p:cNvGrpSpPr/>
            <p:nvPr/>
          </p:nvGrpSpPr>
          <p:grpSpPr>
            <a:xfrm>
              <a:off x="2183877" y="4228110"/>
              <a:ext cx="1801784" cy="615858"/>
              <a:chOff x="2273069" y="3077762"/>
              <a:chExt cx="1801784" cy="615858"/>
            </a:xfrm>
            <a:effectLst>
              <a:outerShdw blurRad="76200" dist="38100" dir="2700000" algn="tl" rotWithShape="0">
                <a:prstClr val="black">
                  <a:alpha val="12000"/>
                </a:prstClr>
              </a:outerShdw>
            </a:effectLst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9F4B9C4-B09D-48EB-A835-7A5740780D77}"/>
                  </a:ext>
                </a:extLst>
              </p:cNvPr>
              <p:cNvSpPr/>
              <p:nvPr/>
            </p:nvSpPr>
            <p:spPr>
              <a:xfrm>
                <a:off x="2273069" y="3077762"/>
                <a:ext cx="1801784" cy="6158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8BB7F17-2EA6-4379-859E-67C5B26CA171}"/>
                  </a:ext>
                </a:extLst>
              </p:cNvPr>
              <p:cNvSpPr/>
              <p:nvPr/>
            </p:nvSpPr>
            <p:spPr>
              <a:xfrm>
                <a:off x="3644389" y="3320944"/>
                <a:ext cx="430464" cy="372676"/>
              </a:xfrm>
              <a:custGeom>
                <a:avLst/>
                <a:gdLst>
                  <a:gd name="connsiteX0" fmla="*/ 464458 w 600767"/>
                  <a:gd name="connsiteY0" fmla="*/ 0 h 520116"/>
                  <a:gd name="connsiteX1" fmla="*/ 558063 w 600767"/>
                  <a:gd name="connsiteY1" fmla="*/ 9436 h 520116"/>
                  <a:gd name="connsiteX2" fmla="*/ 600767 w 600767"/>
                  <a:gd name="connsiteY2" fmla="*/ 22693 h 520116"/>
                  <a:gd name="connsiteX3" fmla="*/ 600767 w 600767"/>
                  <a:gd name="connsiteY3" fmla="*/ 520116 h 520116"/>
                  <a:gd name="connsiteX4" fmla="*/ 5611 w 600767"/>
                  <a:gd name="connsiteY4" fmla="*/ 520116 h 520116"/>
                  <a:gd name="connsiteX5" fmla="*/ 0 w 600767"/>
                  <a:gd name="connsiteY5" fmla="*/ 464458 h 520116"/>
                  <a:gd name="connsiteX6" fmla="*/ 464458 w 600767"/>
                  <a:gd name="connsiteY6" fmla="*/ 0 h 52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767" h="520116">
                    <a:moveTo>
                      <a:pt x="464458" y="0"/>
                    </a:moveTo>
                    <a:cubicBezTo>
                      <a:pt x="496522" y="0"/>
                      <a:pt x="527828" y="3249"/>
                      <a:pt x="558063" y="9436"/>
                    </a:cubicBezTo>
                    <a:lnTo>
                      <a:pt x="600767" y="22693"/>
                    </a:lnTo>
                    <a:lnTo>
                      <a:pt x="600767" y="520116"/>
                    </a:lnTo>
                    <a:lnTo>
                      <a:pt x="5611" y="520116"/>
                    </a:lnTo>
                    <a:lnTo>
                      <a:pt x="0" y="464458"/>
                    </a:lnTo>
                    <a:cubicBezTo>
                      <a:pt x="0" y="207945"/>
                      <a:pt x="207945" y="0"/>
                      <a:pt x="464458" y="0"/>
                    </a:cubicBezTo>
                    <a:close/>
                  </a:path>
                </a:pathLst>
              </a:custGeom>
              <a:solidFill>
                <a:srgbClr val="3BBE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8CFE95-39F1-40CE-9CA5-AA64A43390DC}"/>
                </a:ext>
              </a:extLst>
            </p:cNvPr>
            <p:cNvSpPr txBox="1"/>
            <p:nvPr/>
          </p:nvSpPr>
          <p:spPr>
            <a:xfrm>
              <a:off x="3599075" y="4468026"/>
              <a:ext cx="405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5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10C2FEA-E11E-45E4-A60F-A2BC9E9032CD}"/>
                </a:ext>
              </a:extLst>
            </p:cNvPr>
            <p:cNvGrpSpPr/>
            <p:nvPr/>
          </p:nvGrpSpPr>
          <p:grpSpPr>
            <a:xfrm>
              <a:off x="2183876" y="4236061"/>
              <a:ext cx="1654288" cy="560335"/>
              <a:chOff x="1525247" y="3658633"/>
              <a:chExt cx="1654288" cy="56033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AA870E-23A3-4DF9-8611-68EED03E09B4}"/>
                  </a:ext>
                </a:extLst>
              </p:cNvPr>
              <p:cNvSpPr txBox="1"/>
              <p:nvPr/>
            </p:nvSpPr>
            <p:spPr>
              <a:xfrm>
                <a:off x="1525249" y="3911191"/>
                <a:ext cx="1390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How will you deliver?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D3581B-023D-4E27-BA70-993060AB2F91}"/>
                  </a:ext>
                </a:extLst>
              </p:cNvPr>
              <p:cNvSpPr txBox="1"/>
              <p:nvPr/>
            </p:nvSpPr>
            <p:spPr>
              <a:xfrm>
                <a:off x="1525247" y="3658633"/>
                <a:ext cx="16542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3BBEBE"/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Logistics &amp; Fulfillment</a:t>
                </a:r>
                <a:endParaRPr lang="en-US" sz="1600" b="1" dirty="0">
                  <a:solidFill>
                    <a:srgbClr val="3BBEBE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2627245-36A7-429D-8FD9-5AA5521EC1E7}"/>
              </a:ext>
            </a:extLst>
          </p:cNvPr>
          <p:cNvGrpSpPr/>
          <p:nvPr/>
        </p:nvGrpSpPr>
        <p:grpSpPr>
          <a:xfrm>
            <a:off x="3194642" y="5083242"/>
            <a:ext cx="2045351" cy="699578"/>
            <a:chOff x="2183877" y="4197961"/>
            <a:chExt cx="1820714" cy="69957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218AC25-E2FA-43F0-9128-0C5B9AA5465C}"/>
                </a:ext>
              </a:extLst>
            </p:cNvPr>
            <p:cNvGrpSpPr/>
            <p:nvPr/>
          </p:nvGrpSpPr>
          <p:grpSpPr>
            <a:xfrm>
              <a:off x="2183877" y="4228110"/>
              <a:ext cx="1801784" cy="615858"/>
              <a:chOff x="2273069" y="3077762"/>
              <a:chExt cx="1801784" cy="615858"/>
            </a:xfrm>
            <a:effectLst>
              <a:outerShdw blurRad="76200" dist="38100" dir="2700000" algn="tl" rotWithShape="0">
                <a:prstClr val="black">
                  <a:alpha val="12000"/>
                </a:prstClr>
              </a:outerShdw>
            </a:effectLst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C822154-E7D2-488E-B29B-CD07DF5EBCC8}"/>
                  </a:ext>
                </a:extLst>
              </p:cNvPr>
              <p:cNvSpPr/>
              <p:nvPr/>
            </p:nvSpPr>
            <p:spPr>
              <a:xfrm>
                <a:off x="2273069" y="3077762"/>
                <a:ext cx="1801784" cy="6158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2D77126-6C51-443F-87EE-27A658CC0639}"/>
                  </a:ext>
                </a:extLst>
              </p:cNvPr>
              <p:cNvSpPr/>
              <p:nvPr/>
            </p:nvSpPr>
            <p:spPr>
              <a:xfrm>
                <a:off x="3644389" y="3320944"/>
                <a:ext cx="430464" cy="372676"/>
              </a:xfrm>
              <a:custGeom>
                <a:avLst/>
                <a:gdLst>
                  <a:gd name="connsiteX0" fmla="*/ 464458 w 600767"/>
                  <a:gd name="connsiteY0" fmla="*/ 0 h 520116"/>
                  <a:gd name="connsiteX1" fmla="*/ 558063 w 600767"/>
                  <a:gd name="connsiteY1" fmla="*/ 9436 h 520116"/>
                  <a:gd name="connsiteX2" fmla="*/ 600767 w 600767"/>
                  <a:gd name="connsiteY2" fmla="*/ 22693 h 520116"/>
                  <a:gd name="connsiteX3" fmla="*/ 600767 w 600767"/>
                  <a:gd name="connsiteY3" fmla="*/ 520116 h 520116"/>
                  <a:gd name="connsiteX4" fmla="*/ 5611 w 600767"/>
                  <a:gd name="connsiteY4" fmla="*/ 520116 h 520116"/>
                  <a:gd name="connsiteX5" fmla="*/ 0 w 600767"/>
                  <a:gd name="connsiteY5" fmla="*/ 464458 h 520116"/>
                  <a:gd name="connsiteX6" fmla="*/ 464458 w 600767"/>
                  <a:gd name="connsiteY6" fmla="*/ 0 h 52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767" h="520116">
                    <a:moveTo>
                      <a:pt x="464458" y="0"/>
                    </a:moveTo>
                    <a:cubicBezTo>
                      <a:pt x="496522" y="0"/>
                      <a:pt x="527828" y="3249"/>
                      <a:pt x="558063" y="9436"/>
                    </a:cubicBezTo>
                    <a:lnTo>
                      <a:pt x="600767" y="22693"/>
                    </a:lnTo>
                    <a:lnTo>
                      <a:pt x="600767" y="520116"/>
                    </a:lnTo>
                    <a:lnTo>
                      <a:pt x="5611" y="520116"/>
                    </a:lnTo>
                    <a:lnTo>
                      <a:pt x="0" y="464458"/>
                    </a:lnTo>
                    <a:cubicBezTo>
                      <a:pt x="0" y="207945"/>
                      <a:pt x="207945" y="0"/>
                      <a:pt x="464458" y="0"/>
                    </a:cubicBezTo>
                    <a:close/>
                  </a:path>
                </a:pathLst>
              </a:custGeom>
              <a:solidFill>
                <a:srgbClr val="D871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2F2CF3-21BB-41F6-93F3-0ABB1105F26B}"/>
                </a:ext>
              </a:extLst>
            </p:cNvPr>
            <p:cNvSpPr txBox="1"/>
            <p:nvPr/>
          </p:nvSpPr>
          <p:spPr>
            <a:xfrm>
              <a:off x="3599075" y="4468026"/>
              <a:ext cx="405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6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C6CA0AB-20D2-4A30-AE1A-CD45850AFFBF}"/>
                </a:ext>
              </a:extLst>
            </p:cNvPr>
            <p:cNvGrpSpPr/>
            <p:nvPr/>
          </p:nvGrpSpPr>
          <p:grpSpPr>
            <a:xfrm>
              <a:off x="2183878" y="4197961"/>
              <a:ext cx="1654286" cy="699578"/>
              <a:chOff x="1525249" y="3620533"/>
              <a:chExt cx="1654286" cy="699578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D5DA29C-401E-4C97-913C-BA7D6884A1F0}"/>
                  </a:ext>
                </a:extLst>
              </p:cNvPr>
              <p:cNvSpPr txBox="1"/>
              <p:nvPr/>
            </p:nvSpPr>
            <p:spPr>
              <a:xfrm>
                <a:off x="1525249" y="3796891"/>
                <a:ext cx="1390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How will you receive payments?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3C67DB2-B0E1-4CC6-9F97-2169051163F8}"/>
                  </a:ext>
                </a:extLst>
              </p:cNvPr>
              <p:cNvSpPr txBox="1"/>
              <p:nvPr/>
            </p:nvSpPr>
            <p:spPr>
              <a:xfrm>
                <a:off x="1525250" y="3620533"/>
                <a:ext cx="16542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D8717B"/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Payments</a:t>
                </a:r>
                <a:endParaRPr lang="en-US" sz="1600" b="1" dirty="0">
                  <a:solidFill>
                    <a:srgbClr val="D8717B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D60718-3027-40EE-AF08-597F73D6BA64}"/>
              </a:ext>
            </a:extLst>
          </p:cNvPr>
          <p:cNvGrpSpPr/>
          <p:nvPr/>
        </p:nvGrpSpPr>
        <p:grpSpPr>
          <a:xfrm>
            <a:off x="674139" y="4303187"/>
            <a:ext cx="2439905" cy="776187"/>
            <a:chOff x="2164947" y="4140811"/>
            <a:chExt cx="1839644" cy="77618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408ACB-DA4D-4783-A62C-04F5497C8E93}"/>
                </a:ext>
              </a:extLst>
            </p:cNvPr>
            <p:cNvGrpSpPr/>
            <p:nvPr/>
          </p:nvGrpSpPr>
          <p:grpSpPr>
            <a:xfrm>
              <a:off x="2183877" y="4228110"/>
              <a:ext cx="1801784" cy="615858"/>
              <a:chOff x="2273069" y="3077762"/>
              <a:chExt cx="1801784" cy="615858"/>
            </a:xfrm>
            <a:effectLst>
              <a:outerShdw blurRad="76200" dist="38100" dir="2700000" algn="tl" rotWithShape="0">
                <a:prstClr val="black">
                  <a:alpha val="12000"/>
                </a:prstClr>
              </a:outerShdw>
            </a:effectLst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3FD60ED-D499-47B1-A1D6-73D5032A32D0}"/>
                  </a:ext>
                </a:extLst>
              </p:cNvPr>
              <p:cNvSpPr/>
              <p:nvPr/>
            </p:nvSpPr>
            <p:spPr>
              <a:xfrm>
                <a:off x="2273069" y="3077762"/>
                <a:ext cx="1801784" cy="6158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6343E20-719B-4018-9220-97E07CF9DB3F}"/>
                  </a:ext>
                </a:extLst>
              </p:cNvPr>
              <p:cNvSpPr/>
              <p:nvPr/>
            </p:nvSpPr>
            <p:spPr>
              <a:xfrm>
                <a:off x="3644389" y="3320944"/>
                <a:ext cx="430464" cy="372676"/>
              </a:xfrm>
              <a:custGeom>
                <a:avLst/>
                <a:gdLst>
                  <a:gd name="connsiteX0" fmla="*/ 464458 w 600767"/>
                  <a:gd name="connsiteY0" fmla="*/ 0 h 520116"/>
                  <a:gd name="connsiteX1" fmla="*/ 558063 w 600767"/>
                  <a:gd name="connsiteY1" fmla="*/ 9436 h 520116"/>
                  <a:gd name="connsiteX2" fmla="*/ 600767 w 600767"/>
                  <a:gd name="connsiteY2" fmla="*/ 22693 h 520116"/>
                  <a:gd name="connsiteX3" fmla="*/ 600767 w 600767"/>
                  <a:gd name="connsiteY3" fmla="*/ 520116 h 520116"/>
                  <a:gd name="connsiteX4" fmla="*/ 5611 w 600767"/>
                  <a:gd name="connsiteY4" fmla="*/ 520116 h 520116"/>
                  <a:gd name="connsiteX5" fmla="*/ 0 w 600767"/>
                  <a:gd name="connsiteY5" fmla="*/ 464458 h 520116"/>
                  <a:gd name="connsiteX6" fmla="*/ 464458 w 600767"/>
                  <a:gd name="connsiteY6" fmla="*/ 0 h 52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767" h="520116">
                    <a:moveTo>
                      <a:pt x="464458" y="0"/>
                    </a:moveTo>
                    <a:cubicBezTo>
                      <a:pt x="496522" y="0"/>
                      <a:pt x="527828" y="3249"/>
                      <a:pt x="558063" y="9436"/>
                    </a:cubicBezTo>
                    <a:lnTo>
                      <a:pt x="600767" y="22693"/>
                    </a:lnTo>
                    <a:lnTo>
                      <a:pt x="600767" y="520116"/>
                    </a:lnTo>
                    <a:lnTo>
                      <a:pt x="5611" y="520116"/>
                    </a:lnTo>
                    <a:lnTo>
                      <a:pt x="0" y="464458"/>
                    </a:lnTo>
                    <a:cubicBezTo>
                      <a:pt x="0" y="207945"/>
                      <a:pt x="207945" y="0"/>
                      <a:pt x="464458" y="0"/>
                    </a:cubicBezTo>
                    <a:close/>
                  </a:path>
                </a:pathLst>
              </a:custGeom>
              <a:solidFill>
                <a:srgbClr val="695E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1D7865-EC85-46CA-8B54-A3E347ED03E5}"/>
                </a:ext>
              </a:extLst>
            </p:cNvPr>
            <p:cNvSpPr txBox="1"/>
            <p:nvPr/>
          </p:nvSpPr>
          <p:spPr>
            <a:xfrm>
              <a:off x="3599075" y="4468026"/>
              <a:ext cx="405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3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761531-EADC-46C9-A448-7D744DCB6998}"/>
                </a:ext>
              </a:extLst>
            </p:cNvPr>
            <p:cNvGrpSpPr/>
            <p:nvPr/>
          </p:nvGrpSpPr>
          <p:grpSpPr>
            <a:xfrm>
              <a:off x="2164947" y="4140811"/>
              <a:ext cx="1673217" cy="776187"/>
              <a:chOff x="1506318" y="3563383"/>
              <a:chExt cx="1673217" cy="776187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856ABF-222C-4636-9729-55A75C097FFD}"/>
                  </a:ext>
                </a:extLst>
              </p:cNvPr>
              <p:cNvSpPr txBox="1"/>
              <p:nvPr/>
            </p:nvSpPr>
            <p:spPr>
              <a:xfrm>
                <a:off x="1524525" y="3816350"/>
                <a:ext cx="1390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Web Design: User Interface &amp; Experience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6104B2-668E-41AB-82AB-0EFDB7B822D3}"/>
                  </a:ext>
                </a:extLst>
              </p:cNvPr>
              <p:cNvSpPr txBox="1"/>
              <p:nvPr/>
            </p:nvSpPr>
            <p:spPr>
              <a:xfrm>
                <a:off x="1506318" y="3563383"/>
                <a:ext cx="1673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695E78"/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Aspects of E-Commerce</a:t>
                </a:r>
                <a:endParaRPr lang="en-US" sz="1600" b="1" dirty="0">
                  <a:solidFill>
                    <a:srgbClr val="695E78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898B45-D4EC-4830-91BE-7F3833C7054A}"/>
              </a:ext>
            </a:extLst>
          </p:cNvPr>
          <p:cNvGrpSpPr/>
          <p:nvPr/>
        </p:nvGrpSpPr>
        <p:grpSpPr>
          <a:xfrm>
            <a:off x="3194643" y="4303187"/>
            <a:ext cx="2066840" cy="737678"/>
            <a:chOff x="2183877" y="4140811"/>
            <a:chExt cx="1820714" cy="73767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E524499-34F8-4BD0-B37F-B1065ECB30B4}"/>
                </a:ext>
              </a:extLst>
            </p:cNvPr>
            <p:cNvGrpSpPr/>
            <p:nvPr/>
          </p:nvGrpSpPr>
          <p:grpSpPr>
            <a:xfrm>
              <a:off x="2183877" y="4228110"/>
              <a:ext cx="1801784" cy="615858"/>
              <a:chOff x="2273069" y="3077762"/>
              <a:chExt cx="1801784" cy="615858"/>
            </a:xfrm>
            <a:effectLst>
              <a:outerShdw blurRad="76200" dist="38100" dir="2700000" algn="tl" rotWithShape="0">
                <a:prstClr val="black">
                  <a:alpha val="12000"/>
                </a:prstClr>
              </a:outerShdw>
            </a:effectLst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9434FA3-BE9D-42C8-8679-073EE83F5620}"/>
                  </a:ext>
                </a:extLst>
              </p:cNvPr>
              <p:cNvSpPr/>
              <p:nvPr/>
            </p:nvSpPr>
            <p:spPr>
              <a:xfrm>
                <a:off x="2273069" y="3077762"/>
                <a:ext cx="1801784" cy="6158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31AB15F-0688-47A9-9C92-3EF168F2C36B}"/>
                  </a:ext>
                </a:extLst>
              </p:cNvPr>
              <p:cNvSpPr/>
              <p:nvPr/>
            </p:nvSpPr>
            <p:spPr>
              <a:xfrm>
                <a:off x="3644389" y="3320944"/>
                <a:ext cx="430464" cy="372676"/>
              </a:xfrm>
              <a:custGeom>
                <a:avLst/>
                <a:gdLst>
                  <a:gd name="connsiteX0" fmla="*/ 464458 w 600767"/>
                  <a:gd name="connsiteY0" fmla="*/ 0 h 520116"/>
                  <a:gd name="connsiteX1" fmla="*/ 558063 w 600767"/>
                  <a:gd name="connsiteY1" fmla="*/ 9436 h 520116"/>
                  <a:gd name="connsiteX2" fmla="*/ 600767 w 600767"/>
                  <a:gd name="connsiteY2" fmla="*/ 22693 h 520116"/>
                  <a:gd name="connsiteX3" fmla="*/ 600767 w 600767"/>
                  <a:gd name="connsiteY3" fmla="*/ 520116 h 520116"/>
                  <a:gd name="connsiteX4" fmla="*/ 5611 w 600767"/>
                  <a:gd name="connsiteY4" fmla="*/ 520116 h 520116"/>
                  <a:gd name="connsiteX5" fmla="*/ 0 w 600767"/>
                  <a:gd name="connsiteY5" fmla="*/ 464458 h 520116"/>
                  <a:gd name="connsiteX6" fmla="*/ 464458 w 600767"/>
                  <a:gd name="connsiteY6" fmla="*/ 0 h 52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767" h="520116">
                    <a:moveTo>
                      <a:pt x="464458" y="0"/>
                    </a:moveTo>
                    <a:cubicBezTo>
                      <a:pt x="496522" y="0"/>
                      <a:pt x="527828" y="3249"/>
                      <a:pt x="558063" y="9436"/>
                    </a:cubicBezTo>
                    <a:lnTo>
                      <a:pt x="600767" y="22693"/>
                    </a:lnTo>
                    <a:lnTo>
                      <a:pt x="600767" y="520116"/>
                    </a:lnTo>
                    <a:lnTo>
                      <a:pt x="5611" y="520116"/>
                    </a:lnTo>
                    <a:lnTo>
                      <a:pt x="0" y="464458"/>
                    </a:lnTo>
                    <a:cubicBezTo>
                      <a:pt x="0" y="207945"/>
                      <a:pt x="207945" y="0"/>
                      <a:pt x="464458" y="0"/>
                    </a:cubicBezTo>
                    <a:close/>
                  </a:path>
                </a:pathLst>
              </a:custGeom>
              <a:solidFill>
                <a:srgbClr val="9C5D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23A643-737E-4C83-95AA-C42D3C7D61A4}"/>
                </a:ext>
              </a:extLst>
            </p:cNvPr>
            <p:cNvSpPr txBox="1"/>
            <p:nvPr/>
          </p:nvSpPr>
          <p:spPr>
            <a:xfrm>
              <a:off x="3599075" y="4468026"/>
              <a:ext cx="405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2305B54-E428-45EF-9D49-ED39E1370BE7}"/>
                </a:ext>
              </a:extLst>
            </p:cNvPr>
            <p:cNvGrpSpPr/>
            <p:nvPr/>
          </p:nvGrpSpPr>
          <p:grpSpPr>
            <a:xfrm>
              <a:off x="2183878" y="4140811"/>
              <a:ext cx="1654286" cy="737678"/>
              <a:chOff x="1525249" y="3563383"/>
              <a:chExt cx="1654286" cy="737678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6CA7CBB-5571-4C91-A88D-343245BCE134}"/>
                  </a:ext>
                </a:extLst>
              </p:cNvPr>
              <p:cNvSpPr txBox="1"/>
              <p:nvPr/>
            </p:nvSpPr>
            <p:spPr>
              <a:xfrm>
                <a:off x="1525249" y="3777841"/>
                <a:ext cx="1390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Packaging your products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1DA442C-7758-4313-BC40-086BCC045AC7}"/>
                  </a:ext>
                </a:extLst>
              </p:cNvPr>
              <p:cNvSpPr txBox="1"/>
              <p:nvPr/>
            </p:nvSpPr>
            <p:spPr>
              <a:xfrm>
                <a:off x="1525250" y="3563383"/>
                <a:ext cx="16542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9C5D71"/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Packaging</a:t>
                </a:r>
                <a:endParaRPr lang="en-US" sz="1600" b="1" dirty="0">
                  <a:solidFill>
                    <a:srgbClr val="9C5D7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FE84F85B-6319-43B8-AB2C-F14540E78D9A}"/>
              </a:ext>
            </a:extLst>
          </p:cNvPr>
          <p:cNvSpPr/>
          <p:nvPr/>
        </p:nvSpPr>
        <p:spPr>
          <a:xfrm rot="16200000">
            <a:off x="5593053" y="1035562"/>
            <a:ext cx="442687" cy="140504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E38DF826-A2CE-4F32-8874-77A1FB37E690}"/>
              </a:ext>
            </a:extLst>
          </p:cNvPr>
          <p:cNvSpPr/>
          <p:nvPr/>
        </p:nvSpPr>
        <p:spPr>
          <a:xfrm rot="16200000">
            <a:off x="5733147" y="1987546"/>
            <a:ext cx="442687" cy="112485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6E570A1-503E-43D0-A4C4-343F3BB20AB9}"/>
              </a:ext>
            </a:extLst>
          </p:cNvPr>
          <p:cNvSpPr/>
          <p:nvPr/>
        </p:nvSpPr>
        <p:spPr>
          <a:xfrm rot="16200000">
            <a:off x="4356879" y="1410399"/>
            <a:ext cx="442687" cy="655371"/>
          </a:xfrm>
          <a:prstGeom prst="roundRect">
            <a:avLst>
              <a:gd name="adj" fmla="val 50000"/>
            </a:avLst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AADFA7-9137-43B6-ACC8-334AB866EBBF}"/>
              </a:ext>
            </a:extLst>
          </p:cNvPr>
          <p:cNvGrpSpPr/>
          <p:nvPr/>
        </p:nvGrpSpPr>
        <p:grpSpPr>
          <a:xfrm>
            <a:off x="653121" y="3643413"/>
            <a:ext cx="2468833" cy="640026"/>
            <a:chOff x="2084377" y="4228110"/>
            <a:chExt cx="1920214" cy="6400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5D28405-09C9-4DBB-8AFF-D92192FD6CCB}"/>
                </a:ext>
              </a:extLst>
            </p:cNvPr>
            <p:cNvGrpSpPr/>
            <p:nvPr/>
          </p:nvGrpSpPr>
          <p:grpSpPr>
            <a:xfrm>
              <a:off x="2183877" y="4228110"/>
              <a:ext cx="1801784" cy="615858"/>
              <a:chOff x="2273069" y="3077762"/>
              <a:chExt cx="1801784" cy="615858"/>
            </a:xfrm>
            <a:effectLst>
              <a:outerShdw blurRad="76200" dist="38100" dir="2700000" algn="tl" rotWithShape="0">
                <a:prstClr val="black">
                  <a:alpha val="12000"/>
                </a:prstClr>
              </a:outerShdw>
            </a:effectLst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74A4A8-7C7D-43A3-9976-6078310D29CE}"/>
                  </a:ext>
                </a:extLst>
              </p:cNvPr>
              <p:cNvSpPr/>
              <p:nvPr/>
            </p:nvSpPr>
            <p:spPr>
              <a:xfrm>
                <a:off x="2273069" y="3077762"/>
                <a:ext cx="1801784" cy="6158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AF6C5AD-DC74-4C53-BB89-6EC114D201E5}"/>
                  </a:ext>
                </a:extLst>
              </p:cNvPr>
              <p:cNvSpPr/>
              <p:nvPr/>
            </p:nvSpPr>
            <p:spPr>
              <a:xfrm>
                <a:off x="3644389" y="3320944"/>
                <a:ext cx="430464" cy="372676"/>
              </a:xfrm>
              <a:custGeom>
                <a:avLst/>
                <a:gdLst>
                  <a:gd name="connsiteX0" fmla="*/ 464458 w 600767"/>
                  <a:gd name="connsiteY0" fmla="*/ 0 h 520116"/>
                  <a:gd name="connsiteX1" fmla="*/ 558063 w 600767"/>
                  <a:gd name="connsiteY1" fmla="*/ 9436 h 520116"/>
                  <a:gd name="connsiteX2" fmla="*/ 600767 w 600767"/>
                  <a:gd name="connsiteY2" fmla="*/ 22693 h 520116"/>
                  <a:gd name="connsiteX3" fmla="*/ 600767 w 600767"/>
                  <a:gd name="connsiteY3" fmla="*/ 520116 h 520116"/>
                  <a:gd name="connsiteX4" fmla="*/ 5611 w 600767"/>
                  <a:gd name="connsiteY4" fmla="*/ 520116 h 520116"/>
                  <a:gd name="connsiteX5" fmla="*/ 0 w 600767"/>
                  <a:gd name="connsiteY5" fmla="*/ 464458 h 520116"/>
                  <a:gd name="connsiteX6" fmla="*/ 464458 w 600767"/>
                  <a:gd name="connsiteY6" fmla="*/ 0 h 52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767" h="520116">
                    <a:moveTo>
                      <a:pt x="464458" y="0"/>
                    </a:moveTo>
                    <a:cubicBezTo>
                      <a:pt x="496522" y="0"/>
                      <a:pt x="527828" y="3249"/>
                      <a:pt x="558063" y="9436"/>
                    </a:cubicBezTo>
                    <a:lnTo>
                      <a:pt x="600767" y="22693"/>
                    </a:lnTo>
                    <a:lnTo>
                      <a:pt x="600767" y="520116"/>
                    </a:lnTo>
                    <a:lnTo>
                      <a:pt x="5611" y="520116"/>
                    </a:lnTo>
                    <a:lnTo>
                      <a:pt x="0" y="464458"/>
                    </a:lnTo>
                    <a:cubicBezTo>
                      <a:pt x="0" y="207945"/>
                      <a:pt x="207945" y="0"/>
                      <a:pt x="464458" y="0"/>
                    </a:cubicBezTo>
                    <a:close/>
                  </a:path>
                </a:pathLst>
              </a:custGeom>
              <a:solidFill>
                <a:srgbClr val="F252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A06BAC-8715-42F9-9F60-04609FA5DA30}"/>
                </a:ext>
              </a:extLst>
            </p:cNvPr>
            <p:cNvSpPr txBox="1"/>
            <p:nvPr/>
          </p:nvSpPr>
          <p:spPr>
            <a:xfrm>
              <a:off x="3599075" y="4468026"/>
              <a:ext cx="405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999BFA5-F860-423C-BE70-A03F6274326D}"/>
                </a:ext>
              </a:extLst>
            </p:cNvPr>
            <p:cNvGrpSpPr/>
            <p:nvPr/>
          </p:nvGrpSpPr>
          <p:grpSpPr>
            <a:xfrm>
              <a:off x="2084377" y="4236061"/>
              <a:ext cx="1753787" cy="544946"/>
              <a:chOff x="1425748" y="3658633"/>
              <a:chExt cx="1753787" cy="54494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E376B-E370-483D-BE9C-0E92121CB8C4}"/>
                  </a:ext>
                </a:extLst>
              </p:cNvPr>
              <p:cNvSpPr txBox="1"/>
              <p:nvPr/>
            </p:nvSpPr>
            <p:spPr>
              <a:xfrm>
                <a:off x="1425748" y="3911191"/>
                <a:ext cx="157032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solidFill>
                      <a:schemeClr val="bg1">
                        <a:lumMod val="65000"/>
                      </a:schemeClr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Understanding E-Commerce</a:t>
                </a:r>
                <a:endParaRPr lang="en-US" sz="13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489CE8-0F2E-4404-B0FF-9CA13857496B}"/>
                  </a:ext>
                </a:extLst>
              </p:cNvPr>
              <p:cNvSpPr txBox="1"/>
              <p:nvPr/>
            </p:nvSpPr>
            <p:spPr>
              <a:xfrm>
                <a:off x="1525250" y="3658633"/>
                <a:ext cx="16542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25245"/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What is E-Commerce</a:t>
                </a:r>
                <a:endParaRPr lang="en-US" sz="1600" b="1" dirty="0">
                  <a:solidFill>
                    <a:srgbClr val="F25245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9B698E-F597-4C53-A17D-6272C5669FBE}"/>
              </a:ext>
            </a:extLst>
          </p:cNvPr>
          <p:cNvGrpSpPr/>
          <p:nvPr/>
        </p:nvGrpSpPr>
        <p:grpSpPr>
          <a:xfrm>
            <a:off x="3168080" y="3643413"/>
            <a:ext cx="2115118" cy="640026"/>
            <a:chOff x="2160722" y="4228110"/>
            <a:chExt cx="1843869" cy="64002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62321DA-A149-4CA5-9BD6-7F020D17A2DC}"/>
                </a:ext>
              </a:extLst>
            </p:cNvPr>
            <p:cNvGrpSpPr/>
            <p:nvPr/>
          </p:nvGrpSpPr>
          <p:grpSpPr>
            <a:xfrm>
              <a:off x="2183877" y="4228110"/>
              <a:ext cx="1801784" cy="615858"/>
              <a:chOff x="2273069" y="3077762"/>
              <a:chExt cx="1801784" cy="615858"/>
            </a:xfrm>
            <a:effectLst>
              <a:outerShdw blurRad="76200" dist="38100" dir="2700000" algn="tl" rotWithShape="0">
                <a:prstClr val="black">
                  <a:alpha val="12000"/>
                </a:prstClr>
              </a:outerShdw>
            </a:effectLst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CFD727F-F097-4775-8BD8-8DC05EDE58B4}"/>
                  </a:ext>
                </a:extLst>
              </p:cNvPr>
              <p:cNvSpPr/>
              <p:nvPr/>
            </p:nvSpPr>
            <p:spPr>
              <a:xfrm>
                <a:off x="2273069" y="3077762"/>
                <a:ext cx="1801784" cy="6158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69170FD-C582-42CD-B7CC-4733129694F1}"/>
                  </a:ext>
                </a:extLst>
              </p:cNvPr>
              <p:cNvSpPr/>
              <p:nvPr/>
            </p:nvSpPr>
            <p:spPr>
              <a:xfrm>
                <a:off x="3644389" y="3320944"/>
                <a:ext cx="430464" cy="372676"/>
              </a:xfrm>
              <a:custGeom>
                <a:avLst/>
                <a:gdLst>
                  <a:gd name="connsiteX0" fmla="*/ 464458 w 600767"/>
                  <a:gd name="connsiteY0" fmla="*/ 0 h 520116"/>
                  <a:gd name="connsiteX1" fmla="*/ 558063 w 600767"/>
                  <a:gd name="connsiteY1" fmla="*/ 9436 h 520116"/>
                  <a:gd name="connsiteX2" fmla="*/ 600767 w 600767"/>
                  <a:gd name="connsiteY2" fmla="*/ 22693 h 520116"/>
                  <a:gd name="connsiteX3" fmla="*/ 600767 w 600767"/>
                  <a:gd name="connsiteY3" fmla="*/ 520116 h 520116"/>
                  <a:gd name="connsiteX4" fmla="*/ 5611 w 600767"/>
                  <a:gd name="connsiteY4" fmla="*/ 520116 h 520116"/>
                  <a:gd name="connsiteX5" fmla="*/ 0 w 600767"/>
                  <a:gd name="connsiteY5" fmla="*/ 464458 h 520116"/>
                  <a:gd name="connsiteX6" fmla="*/ 464458 w 600767"/>
                  <a:gd name="connsiteY6" fmla="*/ 0 h 52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767" h="520116">
                    <a:moveTo>
                      <a:pt x="464458" y="0"/>
                    </a:moveTo>
                    <a:cubicBezTo>
                      <a:pt x="496522" y="0"/>
                      <a:pt x="527828" y="3249"/>
                      <a:pt x="558063" y="9436"/>
                    </a:cubicBezTo>
                    <a:lnTo>
                      <a:pt x="600767" y="22693"/>
                    </a:lnTo>
                    <a:lnTo>
                      <a:pt x="600767" y="520116"/>
                    </a:lnTo>
                    <a:lnTo>
                      <a:pt x="5611" y="520116"/>
                    </a:lnTo>
                    <a:lnTo>
                      <a:pt x="0" y="464458"/>
                    </a:lnTo>
                    <a:cubicBezTo>
                      <a:pt x="0" y="207945"/>
                      <a:pt x="207945" y="0"/>
                      <a:pt x="464458" y="0"/>
                    </a:cubicBezTo>
                    <a:close/>
                  </a:path>
                </a:pathLst>
              </a:custGeom>
              <a:solidFill>
                <a:srgbClr val="FFA9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8B6A39-9D38-43F4-9FF6-26F851495706}"/>
                </a:ext>
              </a:extLst>
            </p:cNvPr>
            <p:cNvSpPr txBox="1"/>
            <p:nvPr/>
          </p:nvSpPr>
          <p:spPr>
            <a:xfrm>
              <a:off x="3599075" y="4468026"/>
              <a:ext cx="405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44F2C9D-55BD-43C8-9E1F-CD1A343B0E85}"/>
                </a:ext>
              </a:extLst>
            </p:cNvPr>
            <p:cNvGrpSpPr/>
            <p:nvPr/>
          </p:nvGrpSpPr>
          <p:grpSpPr>
            <a:xfrm>
              <a:off x="2160722" y="4236061"/>
              <a:ext cx="1677442" cy="560335"/>
              <a:chOff x="1502093" y="3658633"/>
              <a:chExt cx="1677442" cy="560335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A350E8-4F51-4447-91B8-8CF8AD118CE5}"/>
                  </a:ext>
                </a:extLst>
              </p:cNvPr>
              <p:cNvSpPr txBox="1"/>
              <p:nvPr/>
            </p:nvSpPr>
            <p:spPr>
              <a:xfrm>
                <a:off x="1525249" y="3911191"/>
                <a:ext cx="13904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Why E-Commerce?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5C7DB69-99F0-4CA3-A8B6-62A55953E6D3}"/>
                  </a:ext>
                </a:extLst>
              </p:cNvPr>
              <p:cNvSpPr txBox="1"/>
              <p:nvPr/>
            </p:nvSpPr>
            <p:spPr>
              <a:xfrm>
                <a:off x="1502093" y="3658633"/>
                <a:ext cx="16774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A956"/>
                    </a:solidFill>
                    <a:latin typeface="Tw Cen MT" panose="020B0602020104020603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Role of E-Commerce</a:t>
                </a:r>
                <a:endParaRPr lang="en-US" sz="1600" b="1" dirty="0">
                  <a:solidFill>
                    <a:srgbClr val="FFA956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E96C5BB-5059-48CB-A9DA-377609063A7A}"/>
              </a:ext>
            </a:extLst>
          </p:cNvPr>
          <p:cNvSpPr/>
          <p:nvPr/>
        </p:nvSpPr>
        <p:spPr>
          <a:xfrm>
            <a:off x="1051560" y="2701962"/>
            <a:ext cx="4060314" cy="78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r="18796"/>
          <a:stretch>
            <a:fillRect/>
          </a:stretch>
        </p:blipFill>
        <p:spPr/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9C70684-E14A-488D-A221-84A027954E8F}"/>
              </a:ext>
            </a:extLst>
          </p:cNvPr>
          <p:cNvSpPr txBox="1"/>
          <p:nvPr/>
        </p:nvSpPr>
        <p:spPr>
          <a:xfrm>
            <a:off x="847724" y="1877991"/>
            <a:ext cx="454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Role of E-Commerce in business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1537855" y="572412"/>
            <a:ext cx="9167091" cy="5943600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1770743" y="783770"/>
            <a:ext cx="8679543" cy="5486400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7840665" y="1129863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30374B"/>
                </a:solidFill>
                <a:latin typeface="Oswald" panose="02000503000000000000" pitchFamily="2" charset="0"/>
              </a:rPr>
              <a:t>Write a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16758-9D65-43C6-A388-D30BB15CA837}"/>
              </a:ext>
            </a:extLst>
          </p:cNvPr>
          <p:cNvSpPr txBox="1"/>
          <p:nvPr/>
        </p:nvSpPr>
        <p:spPr>
          <a:xfrm>
            <a:off x="7795857" y="161919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554" y="1201851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674884" y="2415114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Find Investors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00D5F-A4E0-49D5-A542-524F1D682004}"/>
              </a:ext>
            </a:extLst>
          </p:cNvPr>
          <p:cNvSpPr txBox="1"/>
          <p:nvPr/>
        </p:nvSpPr>
        <p:spPr>
          <a:xfrm>
            <a:off x="7763807" y="28685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0268A2-1900-441C-9FB9-C7AA1572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21" y="2458879"/>
            <a:ext cx="553049" cy="6265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561408" y="3817961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Marketing Research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958FFE-5F6C-4A18-9160-054359C36EDF}"/>
              </a:ext>
            </a:extLst>
          </p:cNvPr>
          <p:cNvSpPr txBox="1"/>
          <p:nvPr/>
        </p:nvSpPr>
        <p:spPr>
          <a:xfrm>
            <a:off x="7928491" y="42171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95" y="3910133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548172" y="5215020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Set Business Goals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FA7583-B68B-4D6B-8BC3-37C770141138}"/>
              </a:ext>
            </a:extLst>
          </p:cNvPr>
          <p:cNvSpPr txBox="1"/>
          <p:nvPr/>
        </p:nvSpPr>
        <p:spPr>
          <a:xfrm>
            <a:off x="7732462" y="559346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74B"/>
                </a:solidFill>
                <a:latin typeface="Oswald" panose="02000503000000000000" pitchFamily="2" charset="0"/>
              </a:rPr>
              <a:t>BUSINESS STARTUP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E16ED-0735-49A8-8020-E8037C889ABE}"/>
              </a:ext>
            </a:extLst>
          </p:cNvPr>
          <p:cNvGrpSpPr/>
          <p:nvPr/>
        </p:nvGrpSpPr>
        <p:grpSpPr>
          <a:xfrm>
            <a:off x="3267181" y="2654698"/>
            <a:ext cx="1089581" cy="1089580"/>
            <a:chOff x="4724400" y="2057400"/>
            <a:chExt cx="2743200" cy="2743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1BAE3E-C5BD-4AD1-990B-1F2AD7591925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C34434-4DDF-4B56-B92C-7F0EC181A366}"/>
                </a:ext>
              </a:extLst>
            </p:cNvPr>
            <p:cNvSpPr/>
            <p:nvPr/>
          </p:nvSpPr>
          <p:spPr>
            <a:xfrm>
              <a:off x="4987290" y="2320290"/>
              <a:ext cx="2217420" cy="221742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D343C0-849C-4EED-8F67-6A8A7B08823B}"/>
              </a:ext>
            </a:extLst>
          </p:cNvPr>
          <p:cNvGrpSpPr/>
          <p:nvPr/>
        </p:nvGrpSpPr>
        <p:grpSpPr>
          <a:xfrm>
            <a:off x="4220646" y="3188900"/>
            <a:ext cx="914037" cy="914037"/>
            <a:chOff x="4724400" y="2057400"/>
            <a:chExt cx="2743200" cy="27432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D245CB-7084-498B-B192-46A0571229BA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BB162C-EB5C-4DB0-87D5-ECAE70BAE6E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1D4F9-BDBF-416A-B385-9E6E0AAF07A4}"/>
              </a:ext>
            </a:extLst>
          </p:cNvPr>
          <p:cNvGrpSpPr/>
          <p:nvPr/>
        </p:nvGrpSpPr>
        <p:grpSpPr>
          <a:xfrm>
            <a:off x="1731805" y="782592"/>
            <a:ext cx="8718481" cy="5488178"/>
            <a:chOff x="2363802" y="1465988"/>
            <a:chExt cx="8718481" cy="5488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CBB754-B118-4364-B1A3-2913BA750048}"/>
                </a:ext>
              </a:extLst>
            </p:cNvPr>
            <p:cNvSpPr/>
            <p:nvPr/>
          </p:nvSpPr>
          <p:spPr>
            <a:xfrm>
              <a:off x="2363802" y="1465988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89A07F-5811-4F44-B8F8-B8A0EE80159F}"/>
                </a:ext>
              </a:extLst>
            </p:cNvPr>
            <p:cNvSpPr/>
            <p:nvPr/>
          </p:nvSpPr>
          <p:spPr>
            <a:xfrm>
              <a:off x="10837656" y="1467766"/>
              <a:ext cx="244627" cy="548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4123345" y="881213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374B"/>
                </a:solidFill>
                <a:latin typeface="Oswald" panose="02000503000000000000" pitchFamily="2" charset="0"/>
              </a:rPr>
              <a:t>Kenyan Online </a:t>
            </a:r>
            <a:r>
              <a:rPr lang="en-US" sz="3200" b="1" dirty="0" err="1" smtClean="0">
                <a:solidFill>
                  <a:srgbClr val="30374B"/>
                </a:solidFill>
                <a:latin typeface="Oswald" panose="02000503000000000000" pitchFamily="2" charset="0"/>
              </a:rPr>
              <a:t>Statistis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4C6EB3-6457-49EB-B434-307AC6901F85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980F623-48BC-48E0-86BF-CE04EEE0E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35EE1389-1C30-47AD-99DE-B5BF91A96E9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FB4167AC-0775-4E30-B27C-0B4DBA99C2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5B818B-6753-489A-9C7E-0994B9C3E212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79B0A65-9887-4609-9A97-3D5FDF531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Terminator 157">
              <a:extLst>
                <a:ext uri="{FF2B5EF4-FFF2-40B4-BE49-F238E27FC236}">
                  <a16:creationId xmlns:a16="http://schemas.microsoft.com/office/drawing/2014/main" id="{711F26D6-A038-4EE6-9D12-52EF95444E5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Terminator 158">
              <a:extLst>
                <a:ext uri="{FF2B5EF4-FFF2-40B4-BE49-F238E27FC236}">
                  <a16:creationId xmlns:a16="http://schemas.microsoft.com/office/drawing/2014/main" id="{FB7711DC-5409-4007-B6EE-94481381DCB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8575AD-C449-48BA-858F-F39A18B981B5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1D71F75-0821-4151-89B0-CD32289ECC5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Terminator 161">
              <a:extLst>
                <a:ext uri="{FF2B5EF4-FFF2-40B4-BE49-F238E27FC236}">
                  <a16:creationId xmlns:a16="http://schemas.microsoft.com/office/drawing/2014/main" id="{2BBC66DC-9A86-4E31-BDBC-11317E6F07F2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Terminator 162">
              <a:extLst>
                <a:ext uri="{FF2B5EF4-FFF2-40B4-BE49-F238E27FC236}">
                  <a16:creationId xmlns:a16="http://schemas.microsoft.com/office/drawing/2014/main" id="{F10725FD-FBDB-4C2B-A95D-EA1B739CA5FD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EBC0878-5431-4A3D-815E-4380F703E35A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89420A8-71F9-4EE6-A727-18DCA26FD8C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Terminator 165">
              <a:extLst>
                <a:ext uri="{FF2B5EF4-FFF2-40B4-BE49-F238E27FC236}">
                  <a16:creationId xmlns:a16="http://schemas.microsoft.com/office/drawing/2014/main" id="{4300DD23-FC47-4AD2-AD45-60EDA1B189B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Terminator 166">
              <a:extLst>
                <a:ext uri="{FF2B5EF4-FFF2-40B4-BE49-F238E27FC236}">
                  <a16:creationId xmlns:a16="http://schemas.microsoft.com/office/drawing/2014/main" id="{33AF01CA-9B51-4ED9-876F-E4A2827777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86FC21-6008-4631-94C6-391DDA487464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4BA2D8D-8E54-44CB-8935-C3738DAF980B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Terminator 169">
              <a:extLst>
                <a:ext uri="{FF2B5EF4-FFF2-40B4-BE49-F238E27FC236}">
                  <a16:creationId xmlns:a16="http://schemas.microsoft.com/office/drawing/2014/main" id="{6A7D0BF8-3A9A-4F05-A0A9-6C4EEB6233C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Terminator 170">
              <a:extLst>
                <a:ext uri="{FF2B5EF4-FFF2-40B4-BE49-F238E27FC236}">
                  <a16:creationId xmlns:a16="http://schemas.microsoft.com/office/drawing/2014/main" id="{79E68CC1-A7F8-418E-9469-C3C5451C101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4D03A62-8AFF-4FA2-9CAB-3793740C3648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22CC6E-D6FF-4A14-825E-D555067EA80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Terminator 173">
              <a:extLst>
                <a:ext uri="{FF2B5EF4-FFF2-40B4-BE49-F238E27FC236}">
                  <a16:creationId xmlns:a16="http://schemas.microsoft.com/office/drawing/2014/main" id="{4F29BB1E-33DC-4767-B8BA-EDCBFA2A0B3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Terminator 174">
              <a:extLst>
                <a:ext uri="{FF2B5EF4-FFF2-40B4-BE49-F238E27FC236}">
                  <a16:creationId xmlns:a16="http://schemas.microsoft.com/office/drawing/2014/main" id="{983EF0A6-13FA-478A-81DB-11E2EEFE75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D08828C-A755-49E0-A508-8226C9B3C8A8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8DDE4-EFC7-4DC4-8C4B-A20425BD633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Terminator 177">
              <a:extLst>
                <a:ext uri="{FF2B5EF4-FFF2-40B4-BE49-F238E27FC236}">
                  <a16:creationId xmlns:a16="http://schemas.microsoft.com/office/drawing/2014/main" id="{8B92E55A-5EC1-42CB-90AE-AA300BD0A924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Terminator 178">
              <a:extLst>
                <a:ext uri="{FF2B5EF4-FFF2-40B4-BE49-F238E27FC236}">
                  <a16:creationId xmlns:a16="http://schemas.microsoft.com/office/drawing/2014/main" id="{B9E48F0E-792F-42B7-A2D5-7A6ECEC1F846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72A165-532E-4C20-9955-4AC9407D8A0E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D5F9115-9662-4A5E-B462-1D1D663D3C8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Terminator 181">
              <a:extLst>
                <a:ext uri="{FF2B5EF4-FFF2-40B4-BE49-F238E27FC236}">
                  <a16:creationId xmlns:a16="http://schemas.microsoft.com/office/drawing/2014/main" id="{75AC53A9-E1B9-4448-93EE-B292F116C5D5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Terminator 182">
              <a:extLst>
                <a:ext uri="{FF2B5EF4-FFF2-40B4-BE49-F238E27FC236}">
                  <a16:creationId xmlns:a16="http://schemas.microsoft.com/office/drawing/2014/main" id="{886559C4-3909-4521-A530-C33CBCC7C95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9"/>
          <a:stretch/>
        </p:blipFill>
        <p:spPr>
          <a:xfrm>
            <a:off x="2045182" y="1380986"/>
            <a:ext cx="8101637" cy="40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4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1537855" y="572412"/>
            <a:ext cx="9167091" cy="5943600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1770743" y="783770"/>
            <a:ext cx="8679543" cy="5486400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7840665" y="1129863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30374B"/>
                </a:solidFill>
                <a:latin typeface="Oswald" panose="02000503000000000000" pitchFamily="2" charset="0"/>
              </a:rPr>
              <a:t>Write a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16758-9D65-43C6-A388-D30BB15CA837}"/>
              </a:ext>
            </a:extLst>
          </p:cNvPr>
          <p:cNvSpPr txBox="1"/>
          <p:nvPr/>
        </p:nvSpPr>
        <p:spPr>
          <a:xfrm>
            <a:off x="7795857" y="161919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554" y="1201851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674884" y="2415114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Find Investors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00D5F-A4E0-49D5-A542-524F1D682004}"/>
              </a:ext>
            </a:extLst>
          </p:cNvPr>
          <p:cNvSpPr txBox="1"/>
          <p:nvPr/>
        </p:nvSpPr>
        <p:spPr>
          <a:xfrm>
            <a:off x="7763807" y="28685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0268A2-1900-441C-9FB9-C7AA1572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21" y="2458879"/>
            <a:ext cx="553049" cy="6265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561408" y="3817961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Marketing Research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958FFE-5F6C-4A18-9160-054359C36EDF}"/>
              </a:ext>
            </a:extLst>
          </p:cNvPr>
          <p:cNvSpPr txBox="1"/>
          <p:nvPr/>
        </p:nvSpPr>
        <p:spPr>
          <a:xfrm>
            <a:off x="7928491" y="42171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95" y="3910133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548172" y="5215020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Set Business Goals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FA7583-B68B-4D6B-8BC3-37C770141138}"/>
              </a:ext>
            </a:extLst>
          </p:cNvPr>
          <p:cNvSpPr txBox="1"/>
          <p:nvPr/>
        </p:nvSpPr>
        <p:spPr>
          <a:xfrm>
            <a:off x="7732462" y="559346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74B"/>
                </a:solidFill>
                <a:latin typeface="Oswald" panose="02000503000000000000" pitchFamily="2" charset="0"/>
              </a:rPr>
              <a:t>BUSINESS STARTUP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E16ED-0735-49A8-8020-E8037C889ABE}"/>
              </a:ext>
            </a:extLst>
          </p:cNvPr>
          <p:cNvGrpSpPr/>
          <p:nvPr/>
        </p:nvGrpSpPr>
        <p:grpSpPr>
          <a:xfrm>
            <a:off x="3267181" y="2654698"/>
            <a:ext cx="1089581" cy="1089580"/>
            <a:chOff x="4724400" y="2057400"/>
            <a:chExt cx="2743200" cy="2743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1BAE3E-C5BD-4AD1-990B-1F2AD7591925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C34434-4DDF-4B56-B92C-7F0EC181A366}"/>
                </a:ext>
              </a:extLst>
            </p:cNvPr>
            <p:cNvSpPr/>
            <p:nvPr/>
          </p:nvSpPr>
          <p:spPr>
            <a:xfrm>
              <a:off x="4987290" y="2320290"/>
              <a:ext cx="2217420" cy="221742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D343C0-849C-4EED-8F67-6A8A7B08823B}"/>
              </a:ext>
            </a:extLst>
          </p:cNvPr>
          <p:cNvGrpSpPr/>
          <p:nvPr/>
        </p:nvGrpSpPr>
        <p:grpSpPr>
          <a:xfrm>
            <a:off x="4220646" y="3188900"/>
            <a:ext cx="914037" cy="914037"/>
            <a:chOff x="4724400" y="2057400"/>
            <a:chExt cx="2743200" cy="27432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D245CB-7084-498B-B192-46A0571229BA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BB162C-EB5C-4DB0-87D5-ECAE70BAE6E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1D4F9-BDBF-416A-B385-9E6E0AAF07A4}"/>
              </a:ext>
            </a:extLst>
          </p:cNvPr>
          <p:cNvGrpSpPr/>
          <p:nvPr/>
        </p:nvGrpSpPr>
        <p:grpSpPr>
          <a:xfrm>
            <a:off x="1731805" y="782592"/>
            <a:ext cx="8718481" cy="5488178"/>
            <a:chOff x="2363802" y="1465988"/>
            <a:chExt cx="8718481" cy="5488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CBB754-B118-4364-B1A3-2913BA750048}"/>
                </a:ext>
              </a:extLst>
            </p:cNvPr>
            <p:cNvSpPr/>
            <p:nvPr/>
          </p:nvSpPr>
          <p:spPr>
            <a:xfrm>
              <a:off x="2363802" y="1465988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89A07F-5811-4F44-B8F8-B8A0EE80159F}"/>
                </a:ext>
              </a:extLst>
            </p:cNvPr>
            <p:cNvSpPr/>
            <p:nvPr/>
          </p:nvSpPr>
          <p:spPr>
            <a:xfrm>
              <a:off x="10837656" y="1467766"/>
              <a:ext cx="244627" cy="548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4123345" y="881213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374B"/>
                </a:solidFill>
                <a:latin typeface="Oswald" panose="02000503000000000000" pitchFamily="2" charset="0"/>
              </a:rPr>
              <a:t>Kenyan Online </a:t>
            </a:r>
            <a:r>
              <a:rPr lang="en-US" sz="3200" b="1" dirty="0" err="1" smtClean="0">
                <a:solidFill>
                  <a:srgbClr val="30374B"/>
                </a:solidFill>
                <a:latin typeface="Oswald" panose="02000503000000000000" pitchFamily="2" charset="0"/>
              </a:rPr>
              <a:t>Statistis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4C6EB3-6457-49EB-B434-307AC6901F85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980F623-48BC-48E0-86BF-CE04EEE0E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35EE1389-1C30-47AD-99DE-B5BF91A96E9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FB4167AC-0775-4E30-B27C-0B4DBA99C2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5B818B-6753-489A-9C7E-0994B9C3E212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79B0A65-9887-4609-9A97-3D5FDF531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Terminator 157">
              <a:extLst>
                <a:ext uri="{FF2B5EF4-FFF2-40B4-BE49-F238E27FC236}">
                  <a16:creationId xmlns:a16="http://schemas.microsoft.com/office/drawing/2014/main" id="{711F26D6-A038-4EE6-9D12-52EF95444E5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Terminator 158">
              <a:extLst>
                <a:ext uri="{FF2B5EF4-FFF2-40B4-BE49-F238E27FC236}">
                  <a16:creationId xmlns:a16="http://schemas.microsoft.com/office/drawing/2014/main" id="{FB7711DC-5409-4007-B6EE-94481381DCB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8575AD-C449-48BA-858F-F39A18B981B5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1D71F75-0821-4151-89B0-CD32289ECC5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Terminator 161">
              <a:extLst>
                <a:ext uri="{FF2B5EF4-FFF2-40B4-BE49-F238E27FC236}">
                  <a16:creationId xmlns:a16="http://schemas.microsoft.com/office/drawing/2014/main" id="{2BBC66DC-9A86-4E31-BDBC-11317E6F07F2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Terminator 162">
              <a:extLst>
                <a:ext uri="{FF2B5EF4-FFF2-40B4-BE49-F238E27FC236}">
                  <a16:creationId xmlns:a16="http://schemas.microsoft.com/office/drawing/2014/main" id="{F10725FD-FBDB-4C2B-A95D-EA1B739CA5FD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EBC0878-5431-4A3D-815E-4380F703E35A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89420A8-71F9-4EE6-A727-18DCA26FD8C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Terminator 165">
              <a:extLst>
                <a:ext uri="{FF2B5EF4-FFF2-40B4-BE49-F238E27FC236}">
                  <a16:creationId xmlns:a16="http://schemas.microsoft.com/office/drawing/2014/main" id="{4300DD23-FC47-4AD2-AD45-60EDA1B189B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Terminator 166">
              <a:extLst>
                <a:ext uri="{FF2B5EF4-FFF2-40B4-BE49-F238E27FC236}">
                  <a16:creationId xmlns:a16="http://schemas.microsoft.com/office/drawing/2014/main" id="{33AF01CA-9B51-4ED9-876F-E4A2827777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86FC21-6008-4631-94C6-391DDA487464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4BA2D8D-8E54-44CB-8935-C3738DAF980B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Terminator 169">
              <a:extLst>
                <a:ext uri="{FF2B5EF4-FFF2-40B4-BE49-F238E27FC236}">
                  <a16:creationId xmlns:a16="http://schemas.microsoft.com/office/drawing/2014/main" id="{6A7D0BF8-3A9A-4F05-A0A9-6C4EEB6233C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Terminator 170">
              <a:extLst>
                <a:ext uri="{FF2B5EF4-FFF2-40B4-BE49-F238E27FC236}">
                  <a16:creationId xmlns:a16="http://schemas.microsoft.com/office/drawing/2014/main" id="{79E68CC1-A7F8-418E-9469-C3C5451C101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4D03A62-8AFF-4FA2-9CAB-3793740C3648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22CC6E-D6FF-4A14-825E-D555067EA80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Terminator 173">
              <a:extLst>
                <a:ext uri="{FF2B5EF4-FFF2-40B4-BE49-F238E27FC236}">
                  <a16:creationId xmlns:a16="http://schemas.microsoft.com/office/drawing/2014/main" id="{4F29BB1E-33DC-4767-B8BA-EDCBFA2A0B3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Terminator 174">
              <a:extLst>
                <a:ext uri="{FF2B5EF4-FFF2-40B4-BE49-F238E27FC236}">
                  <a16:creationId xmlns:a16="http://schemas.microsoft.com/office/drawing/2014/main" id="{983EF0A6-13FA-478A-81DB-11E2EEFE75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D08828C-A755-49E0-A508-8226C9B3C8A8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8DDE4-EFC7-4DC4-8C4B-A20425BD633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Terminator 177">
              <a:extLst>
                <a:ext uri="{FF2B5EF4-FFF2-40B4-BE49-F238E27FC236}">
                  <a16:creationId xmlns:a16="http://schemas.microsoft.com/office/drawing/2014/main" id="{8B92E55A-5EC1-42CB-90AE-AA300BD0A924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Terminator 178">
              <a:extLst>
                <a:ext uri="{FF2B5EF4-FFF2-40B4-BE49-F238E27FC236}">
                  <a16:creationId xmlns:a16="http://schemas.microsoft.com/office/drawing/2014/main" id="{B9E48F0E-792F-42B7-A2D5-7A6ECEC1F846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72A165-532E-4C20-9955-4AC9407D8A0E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D5F9115-9662-4A5E-B462-1D1D663D3C8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Terminator 181">
              <a:extLst>
                <a:ext uri="{FF2B5EF4-FFF2-40B4-BE49-F238E27FC236}">
                  <a16:creationId xmlns:a16="http://schemas.microsoft.com/office/drawing/2014/main" id="{75AC53A9-E1B9-4448-93EE-B292F116C5D5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Terminator 182">
              <a:extLst>
                <a:ext uri="{FF2B5EF4-FFF2-40B4-BE49-F238E27FC236}">
                  <a16:creationId xmlns:a16="http://schemas.microsoft.com/office/drawing/2014/main" id="{886559C4-3909-4521-A530-C33CBCC7C95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9"/>
          <a:stretch/>
        </p:blipFill>
        <p:spPr>
          <a:xfrm>
            <a:off x="2068135" y="1404579"/>
            <a:ext cx="8055730" cy="40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1537855" y="572412"/>
            <a:ext cx="9167091" cy="5943600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1770743" y="783770"/>
            <a:ext cx="8679543" cy="5486400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7840665" y="1129863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30374B"/>
                </a:solidFill>
                <a:latin typeface="Oswald" panose="02000503000000000000" pitchFamily="2" charset="0"/>
              </a:rPr>
              <a:t>Write a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16758-9D65-43C6-A388-D30BB15CA837}"/>
              </a:ext>
            </a:extLst>
          </p:cNvPr>
          <p:cNvSpPr txBox="1"/>
          <p:nvPr/>
        </p:nvSpPr>
        <p:spPr>
          <a:xfrm>
            <a:off x="7795857" y="161919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554" y="1201851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674884" y="2415114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Find Investors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00D5F-A4E0-49D5-A542-524F1D682004}"/>
              </a:ext>
            </a:extLst>
          </p:cNvPr>
          <p:cNvSpPr txBox="1"/>
          <p:nvPr/>
        </p:nvSpPr>
        <p:spPr>
          <a:xfrm>
            <a:off x="7763807" y="28685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0268A2-1900-441C-9FB9-C7AA1572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21" y="2458879"/>
            <a:ext cx="553049" cy="6265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561408" y="3817961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Marketing Research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958FFE-5F6C-4A18-9160-054359C36EDF}"/>
              </a:ext>
            </a:extLst>
          </p:cNvPr>
          <p:cNvSpPr txBox="1"/>
          <p:nvPr/>
        </p:nvSpPr>
        <p:spPr>
          <a:xfrm>
            <a:off x="7928491" y="42171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95" y="3910133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548172" y="5215020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Set Business Goals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FA7583-B68B-4D6B-8BC3-37C770141138}"/>
              </a:ext>
            </a:extLst>
          </p:cNvPr>
          <p:cNvSpPr txBox="1"/>
          <p:nvPr/>
        </p:nvSpPr>
        <p:spPr>
          <a:xfrm>
            <a:off x="7732462" y="559346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74B"/>
                </a:solidFill>
                <a:latin typeface="Oswald" panose="02000503000000000000" pitchFamily="2" charset="0"/>
              </a:rPr>
              <a:t>BUSINESS STARTUP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E16ED-0735-49A8-8020-E8037C889ABE}"/>
              </a:ext>
            </a:extLst>
          </p:cNvPr>
          <p:cNvGrpSpPr/>
          <p:nvPr/>
        </p:nvGrpSpPr>
        <p:grpSpPr>
          <a:xfrm>
            <a:off x="3267181" y="2654698"/>
            <a:ext cx="1089581" cy="1089580"/>
            <a:chOff x="4724400" y="2057400"/>
            <a:chExt cx="2743200" cy="2743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1BAE3E-C5BD-4AD1-990B-1F2AD7591925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C34434-4DDF-4B56-B92C-7F0EC181A366}"/>
                </a:ext>
              </a:extLst>
            </p:cNvPr>
            <p:cNvSpPr/>
            <p:nvPr/>
          </p:nvSpPr>
          <p:spPr>
            <a:xfrm>
              <a:off x="4987290" y="2320290"/>
              <a:ext cx="2217420" cy="221742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D343C0-849C-4EED-8F67-6A8A7B08823B}"/>
              </a:ext>
            </a:extLst>
          </p:cNvPr>
          <p:cNvGrpSpPr/>
          <p:nvPr/>
        </p:nvGrpSpPr>
        <p:grpSpPr>
          <a:xfrm>
            <a:off x="4220646" y="3188900"/>
            <a:ext cx="914037" cy="914037"/>
            <a:chOff x="4724400" y="2057400"/>
            <a:chExt cx="2743200" cy="27432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D245CB-7084-498B-B192-46A0571229BA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BB162C-EB5C-4DB0-87D5-ECAE70BAE6E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1D4F9-BDBF-416A-B385-9E6E0AAF07A4}"/>
              </a:ext>
            </a:extLst>
          </p:cNvPr>
          <p:cNvGrpSpPr/>
          <p:nvPr/>
        </p:nvGrpSpPr>
        <p:grpSpPr>
          <a:xfrm>
            <a:off x="1731805" y="782592"/>
            <a:ext cx="8718481" cy="5488178"/>
            <a:chOff x="2363802" y="1465988"/>
            <a:chExt cx="8718481" cy="5488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CBB754-B118-4364-B1A3-2913BA750048}"/>
                </a:ext>
              </a:extLst>
            </p:cNvPr>
            <p:cNvSpPr/>
            <p:nvPr/>
          </p:nvSpPr>
          <p:spPr>
            <a:xfrm>
              <a:off x="2363802" y="1465988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89A07F-5811-4F44-B8F8-B8A0EE80159F}"/>
                </a:ext>
              </a:extLst>
            </p:cNvPr>
            <p:cNvSpPr/>
            <p:nvPr/>
          </p:nvSpPr>
          <p:spPr>
            <a:xfrm>
              <a:off x="10837656" y="1467766"/>
              <a:ext cx="244627" cy="548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4123345" y="881213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374B"/>
                </a:solidFill>
                <a:latin typeface="Oswald" panose="02000503000000000000" pitchFamily="2" charset="0"/>
              </a:rPr>
              <a:t>Kenyan Online </a:t>
            </a:r>
            <a:r>
              <a:rPr lang="en-US" sz="3200" b="1" dirty="0" err="1" smtClean="0">
                <a:solidFill>
                  <a:srgbClr val="30374B"/>
                </a:solidFill>
                <a:latin typeface="Oswald" panose="02000503000000000000" pitchFamily="2" charset="0"/>
              </a:rPr>
              <a:t>Statistis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4C6EB3-6457-49EB-B434-307AC6901F85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980F623-48BC-48E0-86BF-CE04EEE0E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35EE1389-1C30-47AD-99DE-B5BF91A96E9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FB4167AC-0775-4E30-B27C-0B4DBA99C2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5B818B-6753-489A-9C7E-0994B9C3E212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79B0A65-9887-4609-9A97-3D5FDF531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Terminator 157">
              <a:extLst>
                <a:ext uri="{FF2B5EF4-FFF2-40B4-BE49-F238E27FC236}">
                  <a16:creationId xmlns:a16="http://schemas.microsoft.com/office/drawing/2014/main" id="{711F26D6-A038-4EE6-9D12-52EF95444E5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Terminator 158">
              <a:extLst>
                <a:ext uri="{FF2B5EF4-FFF2-40B4-BE49-F238E27FC236}">
                  <a16:creationId xmlns:a16="http://schemas.microsoft.com/office/drawing/2014/main" id="{FB7711DC-5409-4007-B6EE-94481381DCB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8575AD-C449-48BA-858F-F39A18B981B5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1D71F75-0821-4151-89B0-CD32289ECC5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Terminator 161">
              <a:extLst>
                <a:ext uri="{FF2B5EF4-FFF2-40B4-BE49-F238E27FC236}">
                  <a16:creationId xmlns:a16="http://schemas.microsoft.com/office/drawing/2014/main" id="{2BBC66DC-9A86-4E31-BDBC-11317E6F07F2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Terminator 162">
              <a:extLst>
                <a:ext uri="{FF2B5EF4-FFF2-40B4-BE49-F238E27FC236}">
                  <a16:creationId xmlns:a16="http://schemas.microsoft.com/office/drawing/2014/main" id="{F10725FD-FBDB-4C2B-A95D-EA1B739CA5FD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EBC0878-5431-4A3D-815E-4380F703E35A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89420A8-71F9-4EE6-A727-18DCA26FD8C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Terminator 165">
              <a:extLst>
                <a:ext uri="{FF2B5EF4-FFF2-40B4-BE49-F238E27FC236}">
                  <a16:creationId xmlns:a16="http://schemas.microsoft.com/office/drawing/2014/main" id="{4300DD23-FC47-4AD2-AD45-60EDA1B189B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Terminator 166">
              <a:extLst>
                <a:ext uri="{FF2B5EF4-FFF2-40B4-BE49-F238E27FC236}">
                  <a16:creationId xmlns:a16="http://schemas.microsoft.com/office/drawing/2014/main" id="{33AF01CA-9B51-4ED9-876F-E4A2827777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86FC21-6008-4631-94C6-391DDA487464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4BA2D8D-8E54-44CB-8935-C3738DAF980B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Terminator 169">
              <a:extLst>
                <a:ext uri="{FF2B5EF4-FFF2-40B4-BE49-F238E27FC236}">
                  <a16:creationId xmlns:a16="http://schemas.microsoft.com/office/drawing/2014/main" id="{6A7D0BF8-3A9A-4F05-A0A9-6C4EEB6233C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Terminator 170">
              <a:extLst>
                <a:ext uri="{FF2B5EF4-FFF2-40B4-BE49-F238E27FC236}">
                  <a16:creationId xmlns:a16="http://schemas.microsoft.com/office/drawing/2014/main" id="{79E68CC1-A7F8-418E-9469-C3C5451C101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4D03A62-8AFF-4FA2-9CAB-3793740C3648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22CC6E-D6FF-4A14-825E-D555067EA80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Terminator 173">
              <a:extLst>
                <a:ext uri="{FF2B5EF4-FFF2-40B4-BE49-F238E27FC236}">
                  <a16:creationId xmlns:a16="http://schemas.microsoft.com/office/drawing/2014/main" id="{4F29BB1E-33DC-4767-B8BA-EDCBFA2A0B3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Terminator 174">
              <a:extLst>
                <a:ext uri="{FF2B5EF4-FFF2-40B4-BE49-F238E27FC236}">
                  <a16:creationId xmlns:a16="http://schemas.microsoft.com/office/drawing/2014/main" id="{983EF0A6-13FA-478A-81DB-11E2EEFE75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D08828C-A755-49E0-A508-8226C9B3C8A8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8DDE4-EFC7-4DC4-8C4B-A20425BD633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Terminator 177">
              <a:extLst>
                <a:ext uri="{FF2B5EF4-FFF2-40B4-BE49-F238E27FC236}">
                  <a16:creationId xmlns:a16="http://schemas.microsoft.com/office/drawing/2014/main" id="{8B92E55A-5EC1-42CB-90AE-AA300BD0A924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Terminator 178">
              <a:extLst>
                <a:ext uri="{FF2B5EF4-FFF2-40B4-BE49-F238E27FC236}">
                  <a16:creationId xmlns:a16="http://schemas.microsoft.com/office/drawing/2014/main" id="{B9E48F0E-792F-42B7-A2D5-7A6ECEC1F846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72A165-532E-4C20-9955-4AC9407D8A0E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D5F9115-9662-4A5E-B462-1D1D663D3C8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Terminator 181">
              <a:extLst>
                <a:ext uri="{FF2B5EF4-FFF2-40B4-BE49-F238E27FC236}">
                  <a16:creationId xmlns:a16="http://schemas.microsoft.com/office/drawing/2014/main" id="{75AC53A9-E1B9-4448-93EE-B292F116C5D5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Terminator 182">
              <a:extLst>
                <a:ext uri="{FF2B5EF4-FFF2-40B4-BE49-F238E27FC236}">
                  <a16:creationId xmlns:a16="http://schemas.microsoft.com/office/drawing/2014/main" id="{886559C4-3909-4521-A530-C33CBCC7C95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7"/>
          <a:stretch/>
        </p:blipFill>
        <p:spPr>
          <a:xfrm>
            <a:off x="2038624" y="1421444"/>
            <a:ext cx="8114752" cy="40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1537855" y="572412"/>
            <a:ext cx="9167091" cy="5943600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1770743" y="783770"/>
            <a:ext cx="8679543" cy="5486400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7840665" y="1129863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30374B"/>
                </a:solidFill>
                <a:latin typeface="Oswald" panose="02000503000000000000" pitchFamily="2" charset="0"/>
              </a:rPr>
              <a:t>Write a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116758-9D65-43C6-A388-D30BB15CA837}"/>
              </a:ext>
            </a:extLst>
          </p:cNvPr>
          <p:cNvSpPr txBox="1"/>
          <p:nvPr/>
        </p:nvSpPr>
        <p:spPr>
          <a:xfrm>
            <a:off x="7795857" y="161919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554" y="1201851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674884" y="2415114"/>
            <a:ext cx="1795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Find Investors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00D5F-A4E0-49D5-A542-524F1D682004}"/>
              </a:ext>
            </a:extLst>
          </p:cNvPr>
          <p:cNvSpPr txBox="1"/>
          <p:nvPr/>
        </p:nvSpPr>
        <p:spPr>
          <a:xfrm>
            <a:off x="7763807" y="28685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0268A2-1900-441C-9FB9-C7AA1572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21" y="2458879"/>
            <a:ext cx="553049" cy="6265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561408" y="3817961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sz="2200" dirty="0"/>
              <a:t>Marketing Research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958FFE-5F6C-4A18-9160-054359C36EDF}"/>
              </a:ext>
            </a:extLst>
          </p:cNvPr>
          <p:cNvSpPr txBox="1"/>
          <p:nvPr/>
        </p:nvSpPr>
        <p:spPr>
          <a:xfrm>
            <a:off x="7928491" y="4217186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95" y="3910133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548172" y="5215020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Set Business Goals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FA7583-B68B-4D6B-8BC3-37C770141138}"/>
              </a:ext>
            </a:extLst>
          </p:cNvPr>
          <p:cNvSpPr txBox="1"/>
          <p:nvPr/>
        </p:nvSpPr>
        <p:spPr>
          <a:xfrm>
            <a:off x="7732462" y="559346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is a placeholder. Type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74B"/>
                </a:solidFill>
                <a:latin typeface="Oswald" panose="02000503000000000000" pitchFamily="2" charset="0"/>
              </a:rPr>
              <a:t>BUSINESS STARTUP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E16ED-0735-49A8-8020-E8037C889ABE}"/>
              </a:ext>
            </a:extLst>
          </p:cNvPr>
          <p:cNvGrpSpPr/>
          <p:nvPr/>
        </p:nvGrpSpPr>
        <p:grpSpPr>
          <a:xfrm>
            <a:off x="3267181" y="2654698"/>
            <a:ext cx="1089581" cy="1089580"/>
            <a:chOff x="4724400" y="2057400"/>
            <a:chExt cx="2743200" cy="2743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1BAE3E-C5BD-4AD1-990B-1F2AD7591925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C34434-4DDF-4B56-B92C-7F0EC181A366}"/>
                </a:ext>
              </a:extLst>
            </p:cNvPr>
            <p:cNvSpPr/>
            <p:nvPr/>
          </p:nvSpPr>
          <p:spPr>
            <a:xfrm>
              <a:off x="4987290" y="2320290"/>
              <a:ext cx="2217420" cy="221742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D343C0-849C-4EED-8F67-6A8A7B08823B}"/>
              </a:ext>
            </a:extLst>
          </p:cNvPr>
          <p:cNvGrpSpPr/>
          <p:nvPr/>
        </p:nvGrpSpPr>
        <p:grpSpPr>
          <a:xfrm>
            <a:off x="4220646" y="3188900"/>
            <a:ext cx="914037" cy="914037"/>
            <a:chOff x="4724400" y="2057400"/>
            <a:chExt cx="2743200" cy="274320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D245CB-7084-498B-B192-46A0571229BA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BB162C-EB5C-4DB0-87D5-ECAE70BAE6E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1D4F9-BDBF-416A-B385-9E6E0AAF07A4}"/>
              </a:ext>
            </a:extLst>
          </p:cNvPr>
          <p:cNvGrpSpPr/>
          <p:nvPr/>
        </p:nvGrpSpPr>
        <p:grpSpPr>
          <a:xfrm>
            <a:off x="1731805" y="782592"/>
            <a:ext cx="8718481" cy="5488178"/>
            <a:chOff x="2363802" y="1465988"/>
            <a:chExt cx="8718481" cy="548817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CBB754-B118-4364-B1A3-2913BA750048}"/>
                </a:ext>
              </a:extLst>
            </p:cNvPr>
            <p:cNvSpPr/>
            <p:nvPr/>
          </p:nvSpPr>
          <p:spPr>
            <a:xfrm>
              <a:off x="2363802" y="1465988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89A07F-5811-4F44-B8F8-B8A0EE80159F}"/>
                </a:ext>
              </a:extLst>
            </p:cNvPr>
            <p:cNvSpPr/>
            <p:nvPr/>
          </p:nvSpPr>
          <p:spPr>
            <a:xfrm>
              <a:off x="10837656" y="1467766"/>
              <a:ext cx="244627" cy="548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4123345" y="881213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374B"/>
                </a:solidFill>
                <a:latin typeface="Oswald" panose="02000503000000000000" pitchFamily="2" charset="0"/>
              </a:rPr>
              <a:t>Kenyan Online </a:t>
            </a:r>
            <a:r>
              <a:rPr lang="en-US" sz="3200" b="1" dirty="0" err="1" smtClean="0">
                <a:solidFill>
                  <a:srgbClr val="30374B"/>
                </a:solidFill>
                <a:latin typeface="Oswald" panose="02000503000000000000" pitchFamily="2" charset="0"/>
              </a:rPr>
              <a:t>Statistis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4C6EB3-6457-49EB-B434-307AC6901F85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980F623-48BC-48E0-86BF-CE04EEE0E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35EE1389-1C30-47AD-99DE-B5BF91A96E9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FB4167AC-0775-4E30-B27C-0B4DBA99C2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5B818B-6753-489A-9C7E-0994B9C3E212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79B0A65-9887-4609-9A97-3D5FDF53112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Terminator 157">
              <a:extLst>
                <a:ext uri="{FF2B5EF4-FFF2-40B4-BE49-F238E27FC236}">
                  <a16:creationId xmlns:a16="http://schemas.microsoft.com/office/drawing/2014/main" id="{711F26D6-A038-4EE6-9D12-52EF95444E5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Terminator 158">
              <a:extLst>
                <a:ext uri="{FF2B5EF4-FFF2-40B4-BE49-F238E27FC236}">
                  <a16:creationId xmlns:a16="http://schemas.microsoft.com/office/drawing/2014/main" id="{FB7711DC-5409-4007-B6EE-94481381DCB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8575AD-C449-48BA-858F-F39A18B981B5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1D71F75-0821-4151-89B0-CD32289ECC5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Terminator 161">
              <a:extLst>
                <a:ext uri="{FF2B5EF4-FFF2-40B4-BE49-F238E27FC236}">
                  <a16:creationId xmlns:a16="http://schemas.microsoft.com/office/drawing/2014/main" id="{2BBC66DC-9A86-4E31-BDBC-11317E6F07F2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Terminator 162">
              <a:extLst>
                <a:ext uri="{FF2B5EF4-FFF2-40B4-BE49-F238E27FC236}">
                  <a16:creationId xmlns:a16="http://schemas.microsoft.com/office/drawing/2014/main" id="{F10725FD-FBDB-4C2B-A95D-EA1B739CA5FD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EBC0878-5431-4A3D-815E-4380F703E35A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89420A8-71F9-4EE6-A727-18DCA26FD8C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Terminator 165">
              <a:extLst>
                <a:ext uri="{FF2B5EF4-FFF2-40B4-BE49-F238E27FC236}">
                  <a16:creationId xmlns:a16="http://schemas.microsoft.com/office/drawing/2014/main" id="{4300DD23-FC47-4AD2-AD45-60EDA1B189B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Terminator 166">
              <a:extLst>
                <a:ext uri="{FF2B5EF4-FFF2-40B4-BE49-F238E27FC236}">
                  <a16:creationId xmlns:a16="http://schemas.microsoft.com/office/drawing/2014/main" id="{33AF01CA-9B51-4ED9-876F-E4A2827777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86FC21-6008-4631-94C6-391DDA487464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4BA2D8D-8E54-44CB-8935-C3738DAF980B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Terminator 169">
              <a:extLst>
                <a:ext uri="{FF2B5EF4-FFF2-40B4-BE49-F238E27FC236}">
                  <a16:creationId xmlns:a16="http://schemas.microsoft.com/office/drawing/2014/main" id="{6A7D0BF8-3A9A-4F05-A0A9-6C4EEB6233C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Terminator 170">
              <a:extLst>
                <a:ext uri="{FF2B5EF4-FFF2-40B4-BE49-F238E27FC236}">
                  <a16:creationId xmlns:a16="http://schemas.microsoft.com/office/drawing/2014/main" id="{79E68CC1-A7F8-418E-9469-C3C5451C101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4D03A62-8AFF-4FA2-9CAB-3793740C3648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22CC6E-D6FF-4A14-825E-D555067EA805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Terminator 173">
              <a:extLst>
                <a:ext uri="{FF2B5EF4-FFF2-40B4-BE49-F238E27FC236}">
                  <a16:creationId xmlns:a16="http://schemas.microsoft.com/office/drawing/2014/main" id="{4F29BB1E-33DC-4767-B8BA-EDCBFA2A0B31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Terminator 174">
              <a:extLst>
                <a:ext uri="{FF2B5EF4-FFF2-40B4-BE49-F238E27FC236}">
                  <a16:creationId xmlns:a16="http://schemas.microsoft.com/office/drawing/2014/main" id="{983EF0A6-13FA-478A-81DB-11E2EEFE754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D08828C-A755-49E0-A508-8226C9B3C8A8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8DDE4-EFC7-4DC4-8C4B-A20425BD633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Terminator 177">
              <a:extLst>
                <a:ext uri="{FF2B5EF4-FFF2-40B4-BE49-F238E27FC236}">
                  <a16:creationId xmlns:a16="http://schemas.microsoft.com/office/drawing/2014/main" id="{8B92E55A-5EC1-42CB-90AE-AA300BD0A924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Terminator 178">
              <a:extLst>
                <a:ext uri="{FF2B5EF4-FFF2-40B4-BE49-F238E27FC236}">
                  <a16:creationId xmlns:a16="http://schemas.microsoft.com/office/drawing/2014/main" id="{B9E48F0E-792F-42B7-A2D5-7A6ECEC1F846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72A165-532E-4C20-9955-4AC9407D8A0E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D5F9115-9662-4A5E-B462-1D1D663D3C8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Terminator 181">
              <a:extLst>
                <a:ext uri="{FF2B5EF4-FFF2-40B4-BE49-F238E27FC236}">
                  <a16:creationId xmlns:a16="http://schemas.microsoft.com/office/drawing/2014/main" id="{75AC53A9-E1B9-4448-93EE-B292F116C5D5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Terminator 182">
              <a:extLst>
                <a:ext uri="{FF2B5EF4-FFF2-40B4-BE49-F238E27FC236}">
                  <a16:creationId xmlns:a16="http://schemas.microsoft.com/office/drawing/2014/main" id="{886559C4-3909-4521-A530-C33CBCC7C954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5"/>
          <a:stretch/>
        </p:blipFill>
        <p:spPr>
          <a:xfrm>
            <a:off x="2105824" y="1444303"/>
            <a:ext cx="7980353" cy="39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6142</TotalTime>
  <Words>1624</Words>
  <Application>Microsoft Office PowerPoint</Application>
  <PresentationFormat>Widescreen</PresentationFormat>
  <Paragraphs>359</Paragraphs>
  <Slides>47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</vt:lpstr>
      <vt:lpstr>Calibri</vt:lpstr>
      <vt:lpstr>Calibri Light</vt:lpstr>
      <vt:lpstr>Gotham</vt:lpstr>
      <vt:lpstr>Gotham Light</vt:lpstr>
      <vt:lpstr>Oswald</vt:lpstr>
      <vt:lpstr>Tahoma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104</cp:revision>
  <dcterms:created xsi:type="dcterms:W3CDTF">2019-11-29T12:09:34Z</dcterms:created>
  <dcterms:modified xsi:type="dcterms:W3CDTF">2019-12-06T06:35:14Z</dcterms:modified>
</cp:coreProperties>
</file>